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sldIdLst>
    <p:sldId id="256" r:id="rId5"/>
    <p:sldId id="382" r:id="rId6"/>
    <p:sldId id="259" r:id="rId7"/>
    <p:sldId id="439" r:id="rId8"/>
    <p:sldId id="440" r:id="rId9"/>
    <p:sldId id="441" r:id="rId10"/>
    <p:sldId id="442" r:id="rId11"/>
    <p:sldId id="403" r:id="rId12"/>
    <p:sldId id="443" r:id="rId13"/>
    <p:sldId id="409" r:id="rId14"/>
    <p:sldId id="444" r:id="rId15"/>
    <p:sldId id="445" r:id="rId16"/>
    <p:sldId id="307" r:id="rId17"/>
    <p:sldId id="484" r:id="rId18"/>
    <p:sldId id="446" r:id="rId19"/>
    <p:sldId id="485" r:id="rId20"/>
    <p:sldId id="486" r:id="rId21"/>
    <p:sldId id="388" r:id="rId22"/>
    <p:sldId id="487" r:id="rId23"/>
    <p:sldId id="447" r:id="rId24"/>
    <p:sldId id="488" r:id="rId25"/>
    <p:sldId id="366" r:id="rId26"/>
    <p:sldId id="448" r:id="rId27"/>
    <p:sldId id="449" r:id="rId28"/>
    <p:sldId id="489" r:id="rId29"/>
    <p:sldId id="494" r:id="rId30"/>
    <p:sldId id="495" r:id="rId31"/>
    <p:sldId id="496" r:id="rId32"/>
    <p:sldId id="497" r:id="rId33"/>
    <p:sldId id="295" r:id="rId34"/>
    <p:sldId id="417" r:id="rId35"/>
    <p:sldId id="450" r:id="rId36"/>
    <p:sldId id="392" r:id="rId37"/>
    <p:sldId id="451" r:id="rId38"/>
    <p:sldId id="452" r:id="rId39"/>
    <p:sldId id="369" r:id="rId40"/>
    <p:sldId id="427" r:id="rId41"/>
    <p:sldId id="431" r:id="rId42"/>
    <p:sldId id="453" r:id="rId43"/>
    <p:sldId id="454" r:id="rId44"/>
    <p:sldId id="456" r:id="rId45"/>
    <p:sldId id="492" r:id="rId46"/>
    <p:sldId id="491" r:id="rId47"/>
    <p:sldId id="493" r:id="rId48"/>
    <p:sldId id="457" r:id="rId49"/>
    <p:sldId id="458" r:id="rId50"/>
    <p:sldId id="460" r:id="rId51"/>
    <p:sldId id="461" r:id="rId52"/>
    <p:sldId id="490" r:id="rId53"/>
    <p:sldId id="462" r:id="rId54"/>
    <p:sldId id="463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3" r:id="rId73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B2F"/>
    <a:srgbClr val="F06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F8781-2383-F545-A14E-F2FABCFD74C1}" type="datetimeFigureOut">
              <a:rPr lang="en-SK" smtClean="0"/>
              <a:t>03/22/2022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9155B-5C4D-4042-BB6D-C92EFF5F8223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290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2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 sa nazýva </a:t>
            </a:r>
            <a:r>
              <a:rPr lang="sk-SK" dirty="0" err="1"/>
              <a:t>bias</a:t>
            </a:r>
            <a:r>
              <a:rPr lang="sk-SK" dirty="0"/>
              <a:t> alebo prahový člen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99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 sa nazýva </a:t>
            </a:r>
            <a:r>
              <a:rPr lang="sk-SK" dirty="0" err="1"/>
              <a:t>bias</a:t>
            </a:r>
            <a:r>
              <a:rPr lang="sk-SK" dirty="0"/>
              <a:t> alebo prahový člen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24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6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7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 sa nazýva </a:t>
            </a:r>
            <a:r>
              <a:rPr lang="sk-SK" dirty="0" err="1"/>
              <a:t>bias</a:t>
            </a:r>
            <a:r>
              <a:rPr lang="sk-SK" dirty="0"/>
              <a:t> alebo prahový člen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2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86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54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97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2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4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2. Po derivácii F a </a:t>
            </a:r>
            <a:r>
              <a:rPr lang="sk-SK" dirty="0" err="1"/>
              <a:t>algebraických</a:t>
            </a:r>
            <a:r>
              <a:rPr lang="sk-SK" dirty="0"/>
              <a:t> úpravách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8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2. Po derivácii F a </a:t>
            </a:r>
            <a:r>
              <a:rPr lang="sk-SK" dirty="0" err="1"/>
              <a:t>algebraických</a:t>
            </a:r>
            <a:r>
              <a:rPr lang="sk-SK" dirty="0"/>
              <a:t> úpravách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0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2. Po derivácii F a </a:t>
            </a:r>
            <a:r>
              <a:rPr lang="sk-SK" dirty="0" err="1"/>
              <a:t>algebraických</a:t>
            </a:r>
            <a:r>
              <a:rPr lang="sk-SK" dirty="0"/>
              <a:t> úpravách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1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8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V tej sa už vlastné čísla</a:t>
            </a:r>
            <a:r>
              <a:rPr lang="sk-SK" baseline="0" dirty="0"/>
              <a:t> a vektory počítajú ľahšie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0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5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35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77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89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05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4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94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58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0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4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3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Aby sme </a:t>
            </a:r>
            <a:r>
              <a:rPr lang="sk-SK" dirty="0" err="1"/>
              <a:t>našl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6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89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6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89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394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4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To reaguje na druhý prípad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5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Fi</a:t>
            </a:r>
            <a:r>
              <a:rPr lang="sk-SK" dirty="0"/>
              <a:t> nie je </a:t>
            </a:r>
            <a:r>
              <a:rPr lang="sk-SK" dirty="0" err="1"/>
              <a:t>kernel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080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Nikde</a:t>
            </a:r>
            <a:r>
              <a:rPr lang="en-US" dirty="0"/>
              <a:t> </a:t>
            </a:r>
            <a:r>
              <a:rPr lang="en-US" dirty="0" err="1"/>
              <a:t>nevystupuje</a:t>
            </a:r>
            <a:r>
              <a:rPr lang="en-US" dirty="0"/>
              <a:t> </a:t>
            </a:r>
            <a:r>
              <a:rPr lang="en-US" dirty="0" err="1"/>
              <a:t>samostatne</a:t>
            </a:r>
            <a:r>
              <a:rPr lang="en-US" dirty="0"/>
              <a:t> fi(x), </a:t>
            </a:r>
            <a:r>
              <a:rPr lang="en-US" dirty="0" err="1"/>
              <a:t>vzdy</a:t>
            </a:r>
            <a:r>
              <a:rPr lang="en-US" dirty="0"/>
              <a:t> </a:t>
            </a:r>
            <a:r>
              <a:rPr lang="en-US" dirty="0" err="1"/>
              <a:t>skalarny</a:t>
            </a:r>
            <a:r>
              <a:rPr lang="en-US" dirty="0"/>
              <a:t> </a:t>
            </a:r>
            <a:r>
              <a:rPr lang="en-US" dirty="0" err="1"/>
              <a:t>sucin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79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07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7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85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3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 je </a:t>
            </a:r>
            <a:r>
              <a:rPr lang="en-US" dirty="0" err="1"/>
              <a:t>Gamova</a:t>
            </a:r>
            <a:r>
              <a:rPr lang="en-US" dirty="0"/>
              <a:t> </a:t>
            </a:r>
            <a:r>
              <a:rPr lang="en-US" dirty="0" err="1"/>
              <a:t>matica</a:t>
            </a:r>
            <a:r>
              <a:rPr lang="en-US" dirty="0"/>
              <a:t> </a:t>
            </a:r>
            <a:r>
              <a:rPr lang="en-US" dirty="0" err="1"/>
              <a:t>skalarnych</a:t>
            </a:r>
            <a:r>
              <a:rPr lang="en-US" dirty="0"/>
              <a:t> </a:t>
            </a:r>
            <a:r>
              <a:rPr lang="en-US" dirty="0" err="1"/>
              <a:t>sucinov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9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8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31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03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3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Kroneckerovo</a:t>
            </a:r>
            <a:r>
              <a:rPr lang="sk-SK" dirty="0"/>
              <a:t> delta, stĺpcový vektor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A7867-3418-4C4A-A2CA-28E429ED42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E2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CCDC05-4240-544A-BCC1-5FB170D2A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45" y="2139020"/>
            <a:ext cx="9144000" cy="2579961"/>
          </a:xfrm>
          <a:prstGeom prst="rect">
            <a:avLst/>
          </a:prstGeom>
        </p:spPr>
        <p:txBody>
          <a:bodyPr wrap="none" lIns="0" rIns="0"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7200" b="1">
                <a:solidFill>
                  <a:schemeClr val="bg1"/>
                </a:solidFill>
                <a:latin typeface="Corbel" panose="020B0503020204020204" pitchFamily="34" charset="0"/>
              </a:rPr>
              <a:t>Click to edit Master title style</a:t>
            </a:r>
            <a:endParaRPr lang="en-SK" sz="72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B9193127-3FCD-4342-8847-D89C7D3CDA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445" y="5199222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Meno Priezvisko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2EA37F1B-379D-624D-8692-3A9FB376CE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445" y="5646905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2800" b="0" i="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k-SK" dirty="0"/>
              <a:t>Pozícia</a:t>
            </a:r>
            <a:endParaRPr lang="en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97A57-41B8-784E-9D14-459117AF7A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444" y="684713"/>
            <a:ext cx="2991556" cy="9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3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152669-23C7-FC48-81F0-B77C4E039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5" cy="911105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9600" b="0" i="0">
                <a:latin typeface="Corbel" panose="020B0503020204020204" pitchFamily="34" charset="0"/>
              </a:defRPr>
            </a:lvl1pPr>
          </a:lstStyle>
          <a:p>
            <a:r>
              <a:rPr lang="en-GB" dirty="0"/>
              <a:t>01</a:t>
            </a:r>
            <a:endParaRPr lang="en-S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1731E6C-2266-2147-AB7F-9F8E91791D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149" y="2154065"/>
            <a:ext cx="10554405" cy="2652712"/>
          </a:xfrm>
        </p:spPr>
        <p:txBody>
          <a:bodyPr lIns="36000">
            <a:noAutofit/>
          </a:bodyPr>
          <a:lstStyle>
            <a:lvl1pPr marL="0" indent="0">
              <a:lnSpc>
                <a:spcPct val="100000"/>
              </a:lnSpc>
              <a:buNone/>
              <a:defRPr sz="7200" b="1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Názov</a:t>
            </a:r>
            <a:r>
              <a:rPr lang="en-GB" dirty="0"/>
              <a:t> </a:t>
            </a:r>
            <a:r>
              <a:rPr lang="en-GB" dirty="0" err="1"/>
              <a:t>sekcie</a:t>
            </a:r>
            <a:endParaRPr lang="en-SK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4BCE4BF-813A-2B41-ACD7-9A0AC60C42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445" y="5199222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3600" b="1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Meno Priezvisko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9DC3CCA0-FB25-8340-9A02-D305621654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8445" y="5646905"/>
            <a:ext cx="5277556" cy="430212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sz="2800" b="0" i="0">
                <a:solidFill>
                  <a:srgbClr val="9E2B2F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SK" dirty="0"/>
              <a:t>Pozícia</a:t>
            </a:r>
          </a:p>
        </p:txBody>
      </p:sp>
    </p:spTree>
    <p:extLst>
      <p:ext uri="{BB962C8B-B14F-4D97-AF65-F5344CB8AC3E}">
        <p14:creationId xmlns:p14="http://schemas.microsoft.com/office/powerpoint/2010/main" val="397194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152669-23C7-FC48-81F0-B77C4E039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5" cy="911105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SK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397473BB-EB48-C34C-86C7-8B50D307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624250" cy="43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128585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40020-5C17-A544-A29D-46DA452C6B9A}"/>
              </a:ext>
            </a:extLst>
          </p:cNvPr>
          <p:cNvSpPr/>
          <p:nvPr userDrawn="1"/>
        </p:nvSpPr>
        <p:spPr>
          <a:xfrm>
            <a:off x="9630888" y="0"/>
            <a:ext cx="2561112" cy="6858000"/>
          </a:xfrm>
          <a:prstGeom prst="rect">
            <a:avLst/>
          </a:prstGeom>
          <a:solidFill>
            <a:srgbClr val="9E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12982-E0F9-784A-8204-3E877D37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450" y="743315"/>
            <a:ext cx="911106" cy="911106"/>
          </a:xfrm>
          <a:prstGeom prst="rect">
            <a:avLst/>
          </a:prstGeom>
        </p:spPr>
      </p:pic>
      <p:sp>
        <p:nvSpPr>
          <p:cNvPr id="12" name="Title Placeholder 15">
            <a:extLst>
              <a:ext uri="{FF2B5EF4-FFF2-40B4-BE49-F238E27FC236}">
                <a16:creationId xmlns:a16="http://schemas.microsoft.com/office/drawing/2014/main" id="{4A5E08AE-9D98-0040-A1A1-72F02225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8115794" cy="98254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K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5DF271A-FA91-7845-A5B6-52A1DAB7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115795" cy="43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292588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600"/>
            </a:lvl1pPr>
            <a:lvl2pPr>
              <a:lnSpc>
                <a:spcPct val="100000"/>
              </a:lnSpc>
              <a:defRPr sz="3200"/>
            </a:lvl2pPr>
            <a:lvl3pPr>
              <a:lnSpc>
                <a:spcPct val="100000"/>
              </a:lnSpc>
              <a:defRPr sz="2800"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2CD51-44E1-449E-A762-E72635B73383}"/>
              </a:ext>
            </a:extLst>
          </p:cNvPr>
          <p:cNvSpPr txBox="1"/>
          <p:nvPr userDrawn="1"/>
        </p:nvSpPr>
        <p:spPr>
          <a:xfrm>
            <a:off x="11741944" y="6536810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8F5355A1-A99B-4AF7-9F77-B54BF9396F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9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5">
            <a:extLst>
              <a:ext uri="{FF2B5EF4-FFF2-40B4-BE49-F238E27FC236}">
                <a16:creationId xmlns:a16="http://schemas.microsoft.com/office/drawing/2014/main" id="{285BE03A-F9B3-9143-AA81-0B5B0EB0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145"/>
            <a:ext cx="9624250" cy="98254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K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AB105FE-080F-0143-98EB-EB70D2D8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40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K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3E85164-97B8-BD49-B20A-1BE96B80A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5783721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9E2B2F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>
                <a:ea typeface="Verdana" panose="020B0604030504040204" pitchFamily="34" charset="0"/>
                <a:cs typeface="Verdana" panose="020B0604030504040204" pitchFamily="34" charset="0"/>
              </a:rPr>
              <a:t>Rozpoznávanie obrazcov 2018-19</a:t>
            </a:r>
            <a:endParaRPr lang="en-SK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3" r:id="rId3"/>
    <p:sldLayoutId id="2147483651" r:id="rId4"/>
    <p:sldLayoutId id="2147483656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9E2B2F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3200"/>
        </a:lnSpc>
        <a:spcBef>
          <a:spcPts val="0"/>
        </a:spcBef>
        <a:buClr>
          <a:srgbClr val="9E2B2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9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75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9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5.wmf"/><Relationship Id="rId5" Type="http://schemas.openxmlformats.org/officeDocument/2006/relationships/image" Target="../media/image104.png"/><Relationship Id="rId10" Type="http://schemas.openxmlformats.org/officeDocument/2006/relationships/image" Target="../media/image102.w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15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0.png"/><Relationship Id="rId11" Type="http://schemas.openxmlformats.org/officeDocument/2006/relationships/image" Target="../media/image112.wmf"/><Relationship Id="rId5" Type="http://schemas.openxmlformats.org/officeDocument/2006/relationships/image" Target="../media/image104.png"/><Relationship Id="rId10" Type="http://schemas.openxmlformats.org/officeDocument/2006/relationships/image" Target="../media/image105.wmf"/><Relationship Id="rId4" Type="http://schemas.openxmlformats.org/officeDocument/2006/relationships/image" Target="../media/image109.wmf"/><Relationship Id="rId9" Type="http://schemas.openxmlformats.org/officeDocument/2006/relationships/image" Target="../media/image108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5D5D-FA51-3D48-9256-93117EC24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/>
              <a:t>Rozpoznávanie</a:t>
            </a:r>
            <a:r>
              <a:rPr lang="en-US" sz="4800" dirty="0"/>
              <a:t> </a:t>
            </a:r>
            <a:r>
              <a:rPr lang="en-US" sz="4800" dirty="0" err="1"/>
              <a:t>Obrazcov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6. </a:t>
            </a:r>
            <a:r>
              <a:rPr lang="en-US" sz="4800" dirty="0" err="1"/>
              <a:t>Prednáška</a:t>
            </a:r>
            <a:r>
              <a:rPr lang="en-US" sz="4800" dirty="0"/>
              <a:t> – </a:t>
            </a:r>
            <a:r>
              <a:rPr lang="en-US" sz="4800" dirty="0" err="1"/>
              <a:t>Lineárny</a:t>
            </a:r>
            <a:r>
              <a:rPr lang="en-US" sz="4800" dirty="0"/>
              <a:t> </a:t>
            </a:r>
            <a:r>
              <a:rPr lang="en-US" sz="4800" dirty="0" err="1"/>
              <a:t>klasifikátor</a:t>
            </a:r>
            <a:endParaRPr lang="en-SK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BA01F-C231-1649-8974-7C5582B2D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Ing. Viktor Kocur, PhD.</a:t>
            </a:r>
            <a:endParaRPr lang="en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27236-97A7-C441-B6B5-A5065D798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KAI FMFI</a:t>
            </a:r>
            <a:endParaRPr lang="en-SK" dirty="0"/>
          </a:p>
        </p:txBody>
      </p:sp>
    </p:spTree>
    <p:extLst>
      <p:ext uri="{BB962C8B-B14F-4D97-AF65-F5344CB8AC3E}">
        <p14:creationId xmlns:p14="http://schemas.microsoft.com/office/powerpoint/2010/main" val="275214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Diskriminačná analýza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2586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Predpokladáme, že klasifikačné triedy sú lineárne separovateľné</a:t>
                </a:r>
              </a:p>
              <a:p>
                <a:r>
                  <a:rPr lang="sk-SK" dirty="0"/>
                  <a:t>To znamená, že pre každé dve triedy existuje nadrovina rozdeľujúca príznakový priestor tak, že príznakové vektory (z trénovacej množiny) z rôznych tried ležia v rôznych po</a:t>
                </a:r>
                <a:r>
                  <a:rPr lang="en-US" dirty="0"/>
                  <a:t>l</a:t>
                </a:r>
                <a:r>
                  <a:rPr lang="sk-SK" dirty="0"/>
                  <a:t>priestoroch</a:t>
                </a:r>
              </a:p>
              <a:p>
                <a:r>
                  <a:rPr lang="sk-SK" dirty="0"/>
                  <a:t>Nadrovina je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𝐷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k-SK" dirty="0"/>
                  <a:t> rozmerný </a:t>
                </a:r>
                <a:r>
                  <a:rPr lang="sk-SK" dirty="0" err="1"/>
                  <a:t>podpriestor</a:t>
                </a:r>
                <a:r>
                  <a:rPr lang="sk-SK" dirty="0"/>
                  <a:t>, ktorý delí príznakový priestor na dve časti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258651"/>
              </a:xfrm>
              <a:blipFill>
                <a:blip r:embed="rId3"/>
                <a:stretch>
                  <a:fillRect l="-1623" t="-3433" r="-406"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3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Diskriminačná analýza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92760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Nájdeme lineárne diskriminačné funkcie,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, ktorých bude toľko čo tried </a:t>
                </a:r>
              </a:p>
              <a:p>
                <a:r>
                  <a:rPr lang="sk-SK" dirty="0"/>
                  <a:t>Lineárna diskriminačná funkcia má tvar: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𝑟𝑛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,</a:t>
                </a:r>
                <a:r>
                  <a:rPr lang="sk-SK" dirty="0"/>
                  <a:t>kde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sk-SK" dirty="0"/>
                  <a:t> sú skalárne koeficienty</a:t>
                </a:r>
              </a:p>
              <a:p>
                <a:r>
                  <a:rPr lang="sk-SK" dirty="0"/>
                  <a:t>Neznámy vektor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k-SK" dirty="0"/>
                  <a:t> zaradíme do tej triedy, ktorej diskriminačná funkcia vrátila najväčšiu hodnotu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92760"/>
              </a:xfrm>
              <a:blipFill>
                <a:blip r:embed="rId3"/>
                <a:stretch>
                  <a:fillRect l="-1623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21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Diskriminačná analýza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44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Z toho vyplýva rozhodovacie pravidlo</a:t>
                </a:r>
                <a:r>
                  <a:rPr lang="en-US" dirty="0"/>
                  <a:t>:</a:t>
                </a:r>
                <a:endParaRPr lang="sk-S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sk-SK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sk-SK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sk-S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sk-SK" dirty="0"/>
              </a:p>
              <a:p>
                <a:r>
                  <a:rPr lang="sk-SK" dirty="0"/>
                  <a:t>Potom je nadrovina medzi dvoma triedami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sk-SK" dirty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sk-SK" dirty="0"/>
                  <a:t> určená vzťahom</a:t>
                </a:r>
                <a:r>
                  <a:rPr lang="en-US" dirty="0"/>
                  <a:t>:</a:t>
                </a:r>
                <a:endParaRPr lang="sk-S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k-SK" dirty="0"/>
              </a:p>
              <a:p>
                <a:r>
                  <a:rPr lang="sk-SK" dirty="0"/>
                  <a:t>Pre dve triedy nám stačí jedna diskriminačná funkcia</a:t>
                </a:r>
                <a:r>
                  <a:rPr lang="en-GB" dirty="0"/>
                  <a:t>;</a:t>
                </a:r>
                <a:r>
                  <a:rPr lang="sk-SK" dirty="0"/>
                  <a:t> ak bude kladná, zaradíme vektor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 a ak bude záporná, tak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k-SK" dirty="0"/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4497"/>
              </a:xfrm>
              <a:blipFill>
                <a:blip r:embed="rId3"/>
                <a:stretch>
                  <a:fillRect l="-1623" t="-3297" r="-52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dvoch tried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sk-SK" dirty="0"/>
                  <a:t>Definujme funkciu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k-SK" dirty="0"/>
              </a:p>
              <a:p>
                <a:r>
                  <a:rPr lang="sk-SK" dirty="0"/>
                  <a:t>Ak označíme rozdiel </a:t>
                </a:r>
                <a:r>
                  <a:rPr lang="sk-SK" dirty="0" err="1"/>
                  <a:t>skalárov</a:t>
                </a:r>
                <a:r>
                  <a:rPr lang="sk-SK" dirty="0"/>
                  <a:t> pri jednotlivých príznakoch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ako vektor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k-SK" dirty="0"/>
                  <a:t> a </a:t>
                </a:r>
                <a:r>
                  <a:rPr lang="sk-SK" dirty="0" err="1"/>
                  <a:t>skalár</a:t>
                </a:r>
                <a:r>
                  <a:rPr lang="sk-S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sk-SK" dirty="0"/>
                  <a:t> ako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k-SK" dirty="0"/>
                  <a:t>, tak môžeme napísať vektorovo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k-SK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sk-SK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k-SK" dirty="0"/>
              </a:p>
              <a:p>
                <a:r>
                  <a:rPr lang="sk-SK" dirty="0"/>
                  <a:t>Potom rovnica nadroviny je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k-SK" dirty="0"/>
                  <a:t> kde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k-SK" dirty="0"/>
                  <a:t> predstavuje váhový vektor a platí 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sk-SK" dirty="0"/>
                  <a:t>ak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k-SK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sk-SK" dirty="0"/>
                  <a:t>ak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4279" b="-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99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dvoch tried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9604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k-SK" dirty="0"/>
                  <a:t>Ak budeme uvažovať vektory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k-SK" dirty="0"/>
                  <a:t>, ktoré ležia na oddeľujúcej </a:t>
                </a:r>
                <a:r>
                  <a:rPr lang="sk-SK" dirty="0" err="1"/>
                  <a:t>nadrovine</a:t>
                </a:r>
                <a:r>
                  <a:rPr lang="sk-SK" dirty="0"/>
                  <a:t>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k-SK" dirty="0"/>
                  <a:t>, tak platí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sk-SK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k-SK" dirty="0"/>
                  <a:t> alebo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sk-SK" dirty="0"/>
              </a:p>
              <a:p>
                <a:r>
                  <a:rPr lang="sk-SK" dirty="0"/>
                  <a:t>Z toho vyplýva, že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k-SK" dirty="0"/>
                  <a:t> je normála ku každému vektoru, ktorý leží v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sk-SK" dirty="0"/>
              </a:p>
              <a:p>
                <a:r>
                  <a:rPr lang="sk-SK" dirty="0"/>
                  <a:t>Pretože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k-SK" dirty="0"/>
                  <a:t> pre všetky vektory z triedy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, tak normálový vektor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k-SK" dirty="0"/>
                  <a:t> ukazuje do </a:t>
                </a:r>
                <a:r>
                  <a:rPr lang="sk-SK" dirty="0" err="1"/>
                  <a:t>polpriestoru</a:t>
                </a:r>
                <a:r>
                  <a:rPr lang="sk-SK" dirty="0"/>
                  <a:t> zodpovedajúcemu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, a tiež hovoríme, že je na pozitívnej strane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96043"/>
              </a:xfrm>
              <a:blipFill>
                <a:blip r:embed="rId3"/>
                <a:stretch>
                  <a:fillRect l="-1391" t="-2846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41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dvoch tried III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C215A0-CC20-44ED-856F-B10418DA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6297" y="1459523"/>
            <a:ext cx="4746601" cy="515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973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dvoch tried 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Diskriminačná funkcia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sk-SK" dirty="0"/>
                  <a:t> je </a:t>
                </a:r>
                <a:r>
                  <a:rPr lang="sk-SK" dirty="0" err="1"/>
                  <a:t>algebraickou</a:t>
                </a:r>
                <a:r>
                  <a:rPr lang="sk-SK" dirty="0"/>
                  <a:t> mierou vzdialenosti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k-SK" dirty="0"/>
                  <a:t> od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sk-SK" dirty="0"/>
              </a:p>
              <a:p>
                <a:r>
                  <a:rPr lang="sk-SK" dirty="0"/>
                  <a:t>Vidíme to, ak si označíme priemet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k-SK" dirty="0"/>
                  <a:t> na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k-SK" dirty="0"/>
                  <a:t> ako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sk-SK" dirty="0"/>
                  <a:t>, potom môžeme napísať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sk-SK" dirty="0"/>
              </a:p>
              <a:p>
                <a:r>
                  <a:rPr lang="sk-SK" dirty="0"/>
                  <a:t>Pretože platí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k-SK" dirty="0"/>
                  <a:t>, z toho úpravou a s využitím vzťahu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sk-SK" dirty="0"/>
                  <a:t> dostaneme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𝑟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  <a:blipFill>
                <a:blip r:embed="rId3"/>
                <a:stretch>
                  <a:fillRect l="-1623" t="-2113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34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dvoch tried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5663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Ako dôsledok z toho vyplýva, že vzdialenosť od počiatku k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  <m:r>
                      <a:rPr lang="sk-SK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k-SK" dirty="0"/>
                  <a:t>je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sk-SK" dirty="0"/>
              </a:p>
              <a:p>
                <a:r>
                  <a:rPr lang="sk-SK" dirty="0"/>
                  <a:t>Ak je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k-SK" dirty="0"/>
                  <a:t>, tak počiatok leží na pozitívnej strane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k-SK" dirty="0"/>
                  <a:t>, ak je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k-SK" dirty="0"/>
                  <a:t>, tak na negatívnej </a:t>
                </a:r>
              </a:p>
              <a:p>
                <a:r>
                  <a:rPr lang="sk-SK" dirty="0"/>
                  <a:t>Ak je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k-SK" dirty="0"/>
                  <a:t>, tak oddeľujúca nadrovina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k-SK" dirty="0"/>
                  <a:t> prechádza cez počiatok</a:t>
                </a:r>
              </a:p>
              <a:p>
                <a:r>
                  <a:rPr lang="sk-SK" dirty="0"/>
                  <a:t>Orientácia nadroviny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k-SK" dirty="0"/>
                  <a:t> je teda daná normálovým vektorom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sk-SK" dirty="0"/>
                  <a:t> a jej poloha členom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566382"/>
              </a:xfrm>
              <a:blipFill>
                <a:blip r:embed="rId3"/>
                <a:stretch>
                  <a:fillRect l="-162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74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Zovšeobecnený lineárny klasifikátor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232274"/>
              </a:xfrm>
            </p:spPr>
            <p:txBody>
              <a:bodyPr/>
              <a:lstStyle/>
              <a:p>
                <a:r>
                  <a:rPr lang="sk-SK" dirty="0"/>
                  <a:t>Jeho funkcia je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k-SK" dirty="0"/>
                  <a:t> kde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sk-S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sk-SK" dirty="0"/>
                  <a:t> a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𝒚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sk-S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sk-SK" dirty="0"/>
              </a:p>
              <a:p>
                <a:r>
                  <a:rPr lang="sk-SK" dirty="0"/>
                  <a:t>Vzorku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zaradíme 					  </a:t>
                </a:r>
              </a:p>
              <a:p>
                <a:pPr lvl="1"/>
                <a:r>
                  <a:rPr lang="sk-SK" dirty="0"/>
                  <a:t>do triedy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 ak platí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k-SK" dirty="0"/>
                  <a:t> </a:t>
                </a:r>
              </a:p>
              <a:p>
                <a:pPr lvl="1"/>
                <a:r>
                  <a:rPr lang="sk-SK" dirty="0"/>
                  <a:t>do triedy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k-SK" dirty="0"/>
                  <a:t> ak platí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k-SK" dirty="0"/>
                  <a:t> </a:t>
                </a:r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232274"/>
              </a:xfrm>
              <a:blipFill>
                <a:blip r:embed="rId3"/>
                <a:stretch>
                  <a:fillRect l="-1623" t="-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3496" y="2621485"/>
            <a:ext cx="4785428" cy="364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759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Zovšeobecnený lineárny klasifikátor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5501054" cy="3840798"/>
              </a:xfrm>
            </p:spPr>
            <p:txBody>
              <a:bodyPr/>
              <a:lstStyle/>
              <a:p>
                <a:r>
                  <a:rPr lang="sk-SK" dirty="0"/>
                  <a:t>Oblasť riešení sú možné polohy vektora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sk-SK" dirty="0"/>
                  <a:t> (na obrázku označeného ako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k-SK" dirty="0"/>
                  <a:t>)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5501054" cy="3840798"/>
              </a:xfrm>
              <a:blipFill>
                <a:blip r:embed="rId3"/>
                <a:stretch>
                  <a:fillRect l="-3104"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rázok 6" descr="https://www.byclb.com/TR/Tutorials/neural_networks/ch9_1_dosyalar/image054.gif">
            <a:extLst>
              <a:ext uri="{FF2B5EF4-FFF2-40B4-BE49-F238E27FC236}">
                <a16:creationId xmlns:a16="http://schemas.microsoft.com/office/drawing/2014/main" id="{EB04379F-0F62-46D2-B233-7575FDD8FD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2776"/>
            <a:ext cx="5651281" cy="544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72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Rozpoznávanie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BCF7BB-7266-4B38-85C2-4F1F6640D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523737"/>
            <a:ext cx="9144000" cy="50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Zovšeobecnený lineárny klasifikátor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1697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Označíme</a:t>
                </a:r>
              </a:p>
              <a:p>
                <a:endParaRPr lang="sk-SK" dirty="0"/>
              </a:p>
              <a:p>
                <a:endParaRPr lang="sk-SK" dirty="0"/>
              </a:p>
              <a:p>
                <a:endParaRPr lang="sk-SK" dirty="0"/>
              </a:p>
              <a:p>
                <a:endParaRPr lang="en-US" dirty="0"/>
              </a:p>
              <a:p>
                <a:endParaRPr lang="sk-SK" dirty="0"/>
              </a:p>
              <a:p>
                <a:r>
                  <a:rPr lang="sk-SK" dirty="0"/>
                  <a:t>Našou úlohou je nájsť vektor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sk-SK" dirty="0"/>
                  <a:t>, aby platil pre všetky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vzťah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sk-SK" dirty="0"/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1697"/>
              </a:xfrm>
              <a:blipFill>
                <a:blip r:embed="rId3"/>
                <a:stretch>
                  <a:fillRect l="-1623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9775" y="2692224"/>
            <a:ext cx="4273575" cy="111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4955" y="1367744"/>
            <a:ext cx="4715608" cy="364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469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Zovšeobecnený lineárny klasifikátor 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5509846" cy="3840798"/>
              </a:xfrm>
            </p:spPr>
            <p:txBody>
              <a:bodyPr/>
              <a:lstStyle/>
              <a:p>
                <a:r>
                  <a:rPr lang="sk-SK" dirty="0"/>
                  <a:t>Oblasť riešení sú možné polohy</a:t>
                </a:r>
                <a:r>
                  <a:rPr lang="en-US" dirty="0"/>
                  <a:t> </a:t>
                </a:r>
                <a:r>
                  <a:rPr lang="sk-SK" dirty="0"/>
                  <a:t>vektora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sk-SK" dirty="0"/>
                  <a:t> (na obrázku označeného ako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k-SK" dirty="0"/>
                  <a:t>)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5509846" cy="3840798"/>
              </a:xfrm>
              <a:blipFill>
                <a:blip r:embed="rId3"/>
                <a:stretch>
                  <a:fillRect l="-3101"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ok 6" descr="https://www.byclb.com/TR/Tutorials/neural_networks/ch9_1_dosyalar/image054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2776"/>
            <a:ext cx="5651281" cy="544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34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Gradientná metóda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680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Namiesto riešenia lineárnych nerovníc zvolíme skalárnu účelovú funkciu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, ktorej hodnota je minimálna, keď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sk-SK" dirty="0"/>
                  <a:t> je riešením</a:t>
                </a:r>
              </a:p>
              <a:p>
                <a:r>
                  <a:rPr lang="sk-SK" dirty="0"/>
                  <a:t>Začneme náhodne zvoleným vektorom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k-SK" dirty="0"/>
              </a:p>
              <a:p>
                <a:r>
                  <a:rPr lang="sk-SK" dirty="0"/>
                  <a:t>Vypočítame gradient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𝛻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k-SK" dirty="0"/>
                  <a:t> v bode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sk-SK" dirty="0"/>
              </a:p>
              <a:p>
                <a:r>
                  <a:rPr lang="sk-SK" dirty="0"/>
                  <a:t>Aktualizujeme hodnotu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sk-SK" dirty="0"/>
                  <a:t> tak, že vyberieme vektor z okolia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dirty="0"/>
                  <a:t> v smere najväčšej negatívnej zmeny gradientu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𝑖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𝛻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sk-SK" dirty="0"/>
                  <a:t> ,kde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sk-SK" dirty="0"/>
                  <a:t> je (pozitívna) rýchlosť učenia v kroku i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680682"/>
              </a:xfrm>
              <a:blipFill>
                <a:blip r:embed="rId2"/>
                <a:stretch>
                  <a:fillRect l="-1623" t="-3125" b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16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Gradientná metóda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44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Úspešnosť tejto metódy závisí od voľby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sk-SK" dirty="0"/>
              </a:p>
              <a:p>
                <a:r>
                  <a:rPr lang="sk-SK" dirty="0"/>
                  <a:t>Využijeme </a:t>
                </a:r>
                <a:r>
                  <a:rPr lang="sk-SK" dirty="0" err="1"/>
                  <a:t>Taylorov</a:t>
                </a:r>
                <a:r>
                  <a:rPr lang="sk-SK" dirty="0"/>
                  <a:t> rozvoj a to, že účelová funkcia je </a:t>
                </a:r>
                <a:r>
                  <a:rPr lang="sk-SK" dirty="0" err="1"/>
                  <a:t>diferencovateľná</a:t>
                </a:r>
                <a:endParaRPr lang="sk-SK" dirty="0"/>
              </a:p>
              <a:p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sk-SK" dirty="0"/>
                  <a:t> je v okolí bodu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aproximovaná</a:t>
                </a:r>
              </a:p>
              <a:p>
                <a:endParaRPr lang="en-US" dirty="0"/>
              </a:p>
              <a:p>
                <a:endParaRPr lang="sk-SK" dirty="0"/>
              </a:p>
              <a:p>
                <a:pPr marL="0" indent="0">
                  <a:buNone/>
                </a:pPr>
                <a:r>
                  <a:rPr lang="en-US" dirty="0"/>
                  <a:t>,</a:t>
                </a:r>
                <a:r>
                  <a:rPr lang="sk-SK" dirty="0"/>
                  <a:t>kde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sk-SK" dirty="0"/>
                  <a:t> je matica druhých parciálnych derivácií funkcie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k-SK" dirty="0"/>
                  <a:t> (</a:t>
                </a:r>
                <a:r>
                  <a:rPr lang="sk-SK" dirty="0" err="1"/>
                  <a:t>Hess</a:t>
                </a:r>
                <a:r>
                  <a:rPr lang="en-US" dirty="0"/>
                  <a:t>ova</a:t>
                </a:r>
                <a:r>
                  <a:rPr lang="sk-SK" dirty="0"/>
                  <a:t> matica</a:t>
                </a:r>
                <a:r>
                  <a:rPr lang="en-US" dirty="0"/>
                  <a:t> – </a:t>
                </a:r>
                <a:r>
                  <a:rPr lang="en-US" dirty="0" err="1"/>
                  <a:t>Hessián</a:t>
                </a:r>
                <a:r>
                  <a:rPr lang="sk-SK" dirty="0"/>
                  <a:t>) 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4497"/>
              </a:xfrm>
              <a:blipFill>
                <a:blip r:embed="rId2"/>
                <a:stretch>
                  <a:fillRect l="-1797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346" y="3886981"/>
            <a:ext cx="766930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541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Gradientná metóda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1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Ak za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k-SK" dirty="0"/>
                  <a:t> dosadíme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sk-SK" dirty="0"/>
                  <a:t>, tak dostaneme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sk-SK" dirty="0"/>
                  <a:t>Dá sa ukázať, že minimum nadobúda táto funkcia pre</a:t>
                </a:r>
              </a:p>
              <a:p>
                <a:endParaRPr lang="en-US" dirty="0"/>
              </a:p>
              <a:p>
                <a:endParaRPr lang="sk-SK" dirty="0"/>
              </a:p>
              <a:p>
                <a:r>
                  <a:rPr lang="sk-SK" dirty="0"/>
                  <a:t>Často je rýchlejšie určiť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sk-SK" dirty="0"/>
                  <a:t> ako konštantu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sk-SK" dirty="0"/>
                  <a:t> menšiu ako je potrebné a urobiť o niečo viac krokov ako v každom počítať optimálne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1551"/>
              </a:xfrm>
              <a:blipFill>
                <a:blip r:embed="rId2"/>
                <a:stretch>
                  <a:fillRect l="-1623" t="-3179" r="-812" b="-3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589" y="2398461"/>
            <a:ext cx="746682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892" y="3755469"/>
            <a:ext cx="2650866" cy="1089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216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Newtonova</a:t>
            </a:r>
            <a:r>
              <a:rPr lang="sk-SK" dirty="0"/>
              <a:t> metóda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sk-SK" dirty="0"/>
                  <a:t>Je založená na funkcii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𝛻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k-SK" dirty="0"/>
                  <a:t> a hľadá riešenie až kým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𝛻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sk-SK" dirty="0"/>
                  <a:t>, kde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sk-SK" dirty="0"/>
                  <a:t> je prahová hodnota veľkosti chyby</a:t>
                </a:r>
              </a:p>
              <a:p>
                <a:r>
                  <a:rPr lang="sk-SK" dirty="0"/>
                  <a:t>Newtonov algoritmus dáva väčšinou v jednom kroku lepšie zlepšenie ako gradientná metóda, dokonca aj s optimálnou hodnotou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sk-SK" dirty="0"/>
              </a:p>
              <a:p>
                <a:r>
                  <a:rPr lang="sk-SK" dirty="0"/>
                  <a:t>Ale Newtonov algoritmus sa nedá použiť, ak je </a:t>
                </a:r>
                <a:r>
                  <a:rPr lang="sk-SK" dirty="0" err="1"/>
                  <a:t>Hessová</a:t>
                </a:r>
                <a:r>
                  <a:rPr lang="sk-SK" dirty="0"/>
                  <a:t> matica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sk-SK" dirty="0"/>
                  <a:t> singulárna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170" b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BlokTextu 5"/>
          <p:cNvSpPr txBox="1"/>
          <p:nvPr/>
        </p:nvSpPr>
        <p:spPr>
          <a:xfrm>
            <a:off x="5659273" y="29956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3886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B6C0-4B22-4778-84B0-503BF7A2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Účelová</a:t>
            </a:r>
            <a:r>
              <a:rPr lang="en-US" dirty="0"/>
              <a:t> </a:t>
            </a:r>
            <a:r>
              <a:rPr lang="en-US" dirty="0" err="1"/>
              <a:t>funkcia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07062-DA3D-4705-8D87-6EBF44133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322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Ako </a:t>
                </a:r>
                <a:r>
                  <a:rPr lang="en-US" dirty="0" err="1"/>
                  <a:t>príklad</a:t>
                </a:r>
                <a:r>
                  <a:rPr lang="en-US" dirty="0"/>
                  <a:t> </a:t>
                </a:r>
                <a:r>
                  <a:rPr lang="en-US" dirty="0" err="1"/>
                  <a:t>účelovej</a:t>
                </a:r>
                <a:r>
                  <a:rPr lang="en-US" dirty="0"/>
                  <a:t> je </a:t>
                </a:r>
                <a:r>
                  <a:rPr lang="en-US" dirty="0" err="1"/>
                  <a:t>napr</a:t>
                </a:r>
                <a:r>
                  <a:rPr lang="en-US" dirty="0"/>
                  <a:t>. </a:t>
                </a:r>
                <a:r>
                  <a:rPr lang="en-US" dirty="0" err="1"/>
                  <a:t>binárna</a:t>
                </a:r>
                <a:r>
                  <a:rPr lang="en-US" dirty="0"/>
                  <a:t> </a:t>
                </a:r>
                <a:r>
                  <a:rPr lang="en-US" dirty="0" err="1"/>
                  <a:t>krížová</a:t>
                </a:r>
                <a:r>
                  <a:rPr lang="en-US" dirty="0"/>
                  <a:t> </a:t>
                </a:r>
                <a:r>
                  <a:rPr lang="en-US" dirty="0" err="1"/>
                  <a:t>entrópia</a:t>
                </a:r>
                <a:r>
                  <a:rPr lang="en-US" dirty="0"/>
                  <a:t> (binary cross-entropy):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sk-S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sk-SK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p>
                                          <m:r>
                                            <a:rPr lang="sk-SK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sk-S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+(1 −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1 −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sk-S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sk-SK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sk-SK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sk-SK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,</a:t>
                </a:r>
                <a:r>
                  <a:rPr lang="en-US" dirty="0" err="1"/>
                  <a:t>kde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je </a:t>
                </a:r>
                <a:r>
                  <a:rPr lang="en-US" dirty="0" err="1"/>
                  <a:t>buď</a:t>
                </a:r>
                <a:r>
                  <a:rPr lang="en-US" dirty="0"/>
                  <a:t> 0, </a:t>
                </a:r>
                <a:r>
                  <a:rPr lang="en-US" dirty="0" err="1"/>
                  <a:t>alebo</a:t>
                </a:r>
                <a:r>
                  <a:rPr lang="en-US" dirty="0"/>
                  <a:t> 1 </a:t>
                </a:r>
                <a:r>
                  <a:rPr lang="en-US" dirty="0" err="1"/>
                  <a:t>podľa</a:t>
                </a:r>
                <a:r>
                  <a:rPr lang="en-US" dirty="0"/>
                  <a:t> toho </a:t>
                </a:r>
                <a:r>
                  <a:rPr lang="en-US" dirty="0" err="1"/>
                  <a:t>či</a:t>
                </a:r>
                <a:r>
                  <a:rPr lang="en-US" dirty="0"/>
                  <a:t> je </a:t>
                </a:r>
                <a:r>
                  <a:rPr lang="en-US" dirty="0" err="1"/>
                  <a:t>daná</a:t>
                </a:r>
                <a:r>
                  <a:rPr lang="en-US" dirty="0"/>
                  <a:t> </a:t>
                </a:r>
                <a:r>
                  <a:rPr lang="en-US" dirty="0" err="1"/>
                  <a:t>trieda</a:t>
                </a:r>
                <a:r>
                  <a:rPr lang="en-US" dirty="0"/>
                  <a:t> </a:t>
                </a:r>
                <a:r>
                  <a:rPr lang="en-US" dirty="0" err="1"/>
                  <a:t>pozitívna</a:t>
                </a:r>
                <a:r>
                  <a:rPr lang="en-US" dirty="0"/>
                  <a:t> </a:t>
                </a:r>
                <a:r>
                  <a:rPr lang="en-US" dirty="0" err="1"/>
                  <a:t>alebo</a:t>
                </a:r>
                <a:r>
                  <a:rPr lang="en-US" dirty="0"/>
                  <a:t> </a:t>
                </a:r>
                <a:r>
                  <a:rPr lang="en-US" dirty="0" err="1"/>
                  <a:t>negatívna</a:t>
                </a:r>
                <a:r>
                  <a:rPr lang="en-US" dirty="0"/>
                  <a:t> a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07062-DA3D-4705-8D87-6EBF44133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32275"/>
              </a:xfrm>
              <a:blipFill>
                <a:blip r:embed="rId2"/>
                <a:stretch>
                  <a:fillRect l="-1449" t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44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3566-A61F-4312-87A4-1688BF2D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Regularizácia</a:t>
            </a:r>
            <a:r>
              <a:rPr lang="en-US" dirty="0"/>
              <a:t> -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452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Niekedy do </a:t>
                </a:r>
                <a:r>
                  <a:rPr lang="en-US" dirty="0" err="1"/>
                  <a:t>účelovej</a:t>
                </a:r>
                <a:r>
                  <a:rPr lang="en-US" dirty="0"/>
                  <a:t> </a:t>
                </a:r>
                <a:r>
                  <a:rPr lang="en-US" dirty="0" err="1"/>
                  <a:t>funkcie</a:t>
                </a:r>
                <a:r>
                  <a:rPr lang="en-US" dirty="0"/>
                  <a:t> </a:t>
                </a:r>
                <a:r>
                  <a:rPr lang="en-US" dirty="0" err="1"/>
                  <a:t>pridáme</a:t>
                </a:r>
                <a:r>
                  <a:rPr lang="en-US" dirty="0"/>
                  <a:t> </a:t>
                </a:r>
                <a:r>
                  <a:rPr lang="en-US" dirty="0" err="1"/>
                  <a:t>ešte</a:t>
                </a:r>
                <a:r>
                  <a:rPr lang="en-US" dirty="0"/>
                  <a:t> </a:t>
                </a:r>
                <a:r>
                  <a:rPr lang="en-US" dirty="0" err="1"/>
                  <a:t>jeden</a:t>
                </a:r>
                <a:r>
                  <a:rPr lang="en-US" dirty="0"/>
                  <a:t> </a:t>
                </a:r>
                <a:r>
                  <a:rPr lang="en-US" dirty="0" err="1"/>
                  <a:t>člen</a:t>
                </a:r>
                <a:r>
                  <a:rPr lang="en-US" dirty="0"/>
                  <a:t>, </a:t>
                </a:r>
                <a:r>
                  <a:rPr lang="en-US" dirty="0" err="1"/>
                  <a:t>ktorý</a:t>
                </a:r>
                <a:r>
                  <a:rPr lang="en-US" dirty="0"/>
                  <a:t> </a:t>
                </a:r>
                <a:r>
                  <a:rPr lang="en-US" dirty="0" err="1"/>
                  <a:t>umožňuje</a:t>
                </a:r>
                <a:r>
                  <a:rPr lang="en-US" dirty="0"/>
                  <a:t> </a:t>
                </a:r>
                <a:r>
                  <a:rPr lang="en-US" dirty="0" err="1"/>
                  <a:t>penalizovať</a:t>
                </a:r>
                <a:r>
                  <a:rPr lang="en-US" dirty="0"/>
                  <a:t> </a:t>
                </a:r>
                <a:r>
                  <a:rPr lang="en-US" dirty="0" err="1"/>
                  <a:t>príliš</a:t>
                </a:r>
                <a:r>
                  <a:rPr lang="en-US" dirty="0"/>
                  <a:t> </a:t>
                </a:r>
                <a:r>
                  <a:rPr lang="en-US" dirty="0" err="1"/>
                  <a:t>komplexné</a:t>
                </a:r>
                <a:r>
                  <a:rPr lang="en-US" dirty="0"/>
                  <a:t> </a:t>
                </a:r>
                <a:r>
                  <a:rPr lang="en-US" dirty="0" err="1"/>
                  <a:t>modely</a:t>
                </a:r>
                <a:r>
                  <a:rPr lang="en-US" dirty="0"/>
                  <a:t>. </a:t>
                </a:r>
                <a:r>
                  <a:rPr lang="en-US" dirty="0" err="1"/>
                  <a:t>Účelová</a:t>
                </a:r>
                <a:r>
                  <a:rPr lang="en-US" dirty="0"/>
                  <a:t> </a:t>
                </a:r>
                <a:r>
                  <a:rPr lang="en-US" dirty="0" err="1"/>
                  <a:t>funkcia</a:t>
                </a:r>
                <a:r>
                  <a:rPr lang="en-US" dirty="0"/>
                  <a:t> </a:t>
                </a:r>
                <a:r>
                  <a:rPr lang="en-US" dirty="0" err="1"/>
                  <a:t>potom</a:t>
                </a:r>
                <a:r>
                  <a:rPr lang="en-US" dirty="0"/>
                  <a:t> </a:t>
                </a:r>
                <a:r>
                  <a:rPr lang="en-US" dirty="0" err="1"/>
                  <a:t>vyzerá</a:t>
                </a:r>
                <a:r>
                  <a:rPr lang="en-US" dirty="0"/>
                  <a:t> </a:t>
                </a:r>
                <a:r>
                  <a:rPr lang="en-US" dirty="0" err="1"/>
                  <a:t>nasledovne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,</a:t>
                </a:r>
                <a:r>
                  <a:rPr lang="en-US" dirty="0" err="1"/>
                  <a:t>kde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je </a:t>
                </a:r>
                <a:r>
                  <a:rPr lang="en-US" dirty="0" err="1"/>
                  <a:t>pôvodná</a:t>
                </a:r>
                <a:r>
                  <a:rPr lang="en-US" dirty="0"/>
                  <a:t> </a:t>
                </a:r>
                <a:r>
                  <a:rPr lang="en-US" dirty="0" err="1"/>
                  <a:t>učelová</a:t>
                </a:r>
                <a:r>
                  <a:rPr lang="en-US" dirty="0"/>
                  <a:t> </a:t>
                </a:r>
                <a:r>
                  <a:rPr lang="en-US" dirty="0" err="1"/>
                  <a:t>funkcia</a:t>
                </a:r>
                <a:r>
                  <a:rPr lang="en-US" dirty="0"/>
                  <a:t>, </a:t>
                </a:r>
                <a:r>
                  <a:rPr lang="en-US" dirty="0" err="1"/>
                  <a:t>ktorá</a:t>
                </a:r>
                <a:r>
                  <a:rPr lang="en-US" dirty="0"/>
                  <a:t> </a:t>
                </a:r>
                <a:r>
                  <a:rPr lang="en-US" dirty="0" err="1"/>
                  <a:t>závisí</a:t>
                </a:r>
                <a:r>
                  <a:rPr lang="en-US" dirty="0"/>
                  <a:t> </a:t>
                </a:r>
                <a:r>
                  <a:rPr lang="en-US" dirty="0" err="1"/>
                  <a:t>aj</a:t>
                </a:r>
                <a:r>
                  <a:rPr lang="en-US" dirty="0"/>
                  <a:t> od </a:t>
                </a:r>
                <a:r>
                  <a:rPr lang="en-US" dirty="0" err="1"/>
                  <a:t>dáť</a:t>
                </a:r>
                <a:r>
                  <a:rPr lang="en-US" dirty="0"/>
                  <a:t>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je </a:t>
                </a:r>
                <a:r>
                  <a:rPr lang="en-US" dirty="0" err="1"/>
                  <a:t>regularizačný</a:t>
                </a:r>
                <a:r>
                  <a:rPr lang="en-US" dirty="0"/>
                  <a:t> </a:t>
                </a:r>
                <a:r>
                  <a:rPr lang="en-US" dirty="0" err="1"/>
                  <a:t>člen</a:t>
                </a:r>
                <a:r>
                  <a:rPr lang="en-US" dirty="0"/>
                  <a:t>, </a:t>
                </a:r>
                <a:r>
                  <a:rPr lang="en-US" dirty="0" err="1"/>
                  <a:t>ktorý</a:t>
                </a:r>
                <a:r>
                  <a:rPr lang="en-US" dirty="0"/>
                  <a:t> je </a:t>
                </a:r>
                <a:r>
                  <a:rPr lang="en-US" dirty="0" err="1"/>
                  <a:t>možné</a:t>
                </a:r>
                <a:r>
                  <a:rPr lang="en-US" dirty="0"/>
                  <a:t> </a:t>
                </a:r>
                <a:r>
                  <a:rPr lang="en-US" dirty="0" err="1"/>
                  <a:t>doladiť</a:t>
                </a:r>
                <a:r>
                  <a:rPr lang="en-US" dirty="0"/>
                  <a:t> </a:t>
                </a:r>
                <a:r>
                  <a:rPr lang="en-US" dirty="0" err="1"/>
                  <a:t>parametrom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452082"/>
              </a:xfrm>
              <a:blipFill>
                <a:blip r:embed="rId2"/>
                <a:stretch>
                  <a:fillRect l="-1797" t="-2052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806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3566-A61F-4312-87A4-1688BF2D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Regularizácia</a:t>
            </a:r>
            <a:r>
              <a:rPr lang="en-US" dirty="0"/>
              <a:t>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452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Ako </a:t>
                </a:r>
                <a:r>
                  <a:rPr lang="en-US" dirty="0" err="1"/>
                  <a:t>regularizáčný</a:t>
                </a:r>
                <a:r>
                  <a:rPr lang="en-US" dirty="0"/>
                  <a:t> </a:t>
                </a:r>
                <a:r>
                  <a:rPr lang="en-US" dirty="0" err="1"/>
                  <a:t>člen</a:t>
                </a:r>
                <a:r>
                  <a:rPr lang="en-US" dirty="0"/>
                  <a:t> </a:t>
                </a:r>
                <a:r>
                  <a:rPr lang="en-US" dirty="0" err="1"/>
                  <a:t>môžme</a:t>
                </a:r>
                <a:r>
                  <a:rPr lang="en-US" dirty="0"/>
                  <a:t> </a:t>
                </a:r>
                <a:r>
                  <a:rPr lang="en-US" dirty="0" err="1"/>
                  <a:t>použiť</a:t>
                </a:r>
                <a:r>
                  <a:rPr lang="en-US" dirty="0"/>
                  <a:t> </a:t>
                </a:r>
                <a:r>
                  <a:rPr lang="en-US" dirty="0" err="1"/>
                  <a:t>napr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,</a:t>
                </a:r>
                <a:r>
                  <a:rPr lang="en-US" dirty="0" err="1"/>
                  <a:t>ktorá</a:t>
                </a:r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tiež</a:t>
                </a:r>
                <a:r>
                  <a:rPr lang="en-US" dirty="0"/>
                  <a:t> </a:t>
                </a:r>
                <a:r>
                  <a:rPr lang="en-US" dirty="0" err="1"/>
                  <a:t>označuje</a:t>
                </a:r>
                <a:r>
                  <a:rPr lang="en-US" dirty="0"/>
                  <a:t> </a:t>
                </a:r>
                <a:r>
                  <a:rPr lang="en-US" dirty="0" err="1"/>
                  <a:t>ako</a:t>
                </a:r>
                <a:r>
                  <a:rPr lang="en-US" dirty="0"/>
                  <a:t> L1 </a:t>
                </a:r>
                <a:r>
                  <a:rPr lang="en-US" dirty="0" err="1"/>
                  <a:t>regularizácia</a:t>
                </a:r>
                <a:r>
                  <a:rPr lang="en-US" dirty="0"/>
                  <a:t>. </a:t>
                </a:r>
                <a:r>
                  <a:rPr lang="en-US" dirty="0" err="1"/>
                  <a:t>Takáto</a:t>
                </a:r>
                <a:r>
                  <a:rPr lang="en-US" dirty="0"/>
                  <a:t> </a:t>
                </a:r>
                <a:r>
                  <a:rPr lang="en-US" dirty="0" err="1"/>
                  <a:t>regularizácia</a:t>
                </a:r>
                <a:r>
                  <a:rPr lang="en-US" dirty="0"/>
                  <a:t> </a:t>
                </a:r>
                <a:r>
                  <a:rPr lang="en-US" dirty="0" err="1"/>
                  <a:t>menej</a:t>
                </a:r>
                <a:r>
                  <a:rPr lang="en-US" dirty="0"/>
                  <a:t> </a:t>
                </a:r>
                <a:r>
                  <a:rPr lang="en-US" dirty="0" err="1"/>
                  <a:t>penalizuje</a:t>
                </a:r>
                <a:r>
                  <a:rPr lang="en-US" dirty="0"/>
                  <a:t> </a:t>
                </a:r>
                <a:r>
                  <a:rPr lang="en-US" dirty="0" err="1"/>
                  <a:t>tzv</a:t>
                </a:r>
                <a:r>
                  <a:rPr lang="en-US" dirty="0"/>
                  <a:t>. </a:t>
                </a:r>
                <a:r>
                  <a:rPr lang="en-US" dirty="0" err="1"/>
                  <a:t>riedke</a:t>
                </a:r>
                <a:r>
                  <a:rPr lang="en-US" dirty="0"/>
                  <a:t> (sparse) </a:t>
                </a:r>
                <a:r>
                  <a:rPr lang="en-US" dirty="0" err="1"/>
                  <a:t>modely</a:t>
                </a:r>
                <a:r>
                  <a:rPr lang="en-US" dirty="0"/>
                  <a:t>, </a:t>
                </a:r>
                <a:r>
                  <a:rPr lang="en-US" dirty="0" err="1"/>
                  <a:t>tak</a:t>
                </a:r>
                <a:r>
                  <a:rPr lang="en-US" dirty="0"/>
                  <a:t> </a:t>
                </a:r>
                <a:r>
                  <a:rPr lang="en-US" dirty="0" err="1"/>
                  <a:t>že</a:t>
                </a:r>
                <a:r>
                  <a:rPr lang="en-US" dirty="0"/>
                  <a:t> </a:t>
                </a:r>
                <a:r>
                  <a:rPr lang="en-US" dirty="0" err="1"/>
                  <a:t>niektoré</a:t>
                </a:r>
                <a:r>
                  <a:rPr lang="en-US" dirty="0"/>
                  <a:t> </a:t>
                </a:r>
                <a:r>
                  <a:rPr lang="en-US" dirty="0" err="1"/>
                  <a:t>váhy</a:t>
                </a:r>
                <a:r>
                  <a:rPr lang="en-US" dirty="0"/>
                  <a:t> </a:t>
                </a:r>
                <a:r>
                  <a:rPr lang="en-US" dirty="0" err="1"/>
                  <a:t>dotlačí</a:t>
                </a:r>
                <a:r>
                  <a:rPr lang="en-US" dirty="0"/>
                  <a:t> k </a:t>
                </a:r>
                <a:r>
                  <a:rPr lang="en-US" dirty="0" err="1"/>
                  <a:t>nule</a:t>
                </a:r>
                <a:r>
                  <a:rPr lang="en-US" dirty="0"/>
                  <a:t>, </a:t>
                </a:r>
                <a:r>
                  <a:rPr lang="en-US" dirty="0" err="1"/>
                  <a:t>čím</a:t>
                </a:r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efektívne</a:t>
                </a:r>
                <a:r>
                  <a:rPr lang="en-US" dirty="0"/>
                  <a:t> </a:t>
                </a:r>
                <a:r>
                  <a:rPr lang="en-US" dirty="0" err="1"/>
                  <a:t>realizuje</a:t>
                </a:r>
                <a:r>
                  <a:rPr lang="en-US" dirty="0"/>
                  <a:t> </a:t>
                </a:r>
                <a:r>
                  <a:rPr lang="en-US"/>
                  <a:t>selekcia </a:t>
                </a:r>
                <a:r>
                  <a:rPr lang="en-US" dirty="0" err="1"/>
                  <a:t>príznakov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452082"/>
              </a:xfrm>
              <a:blipFill>
                <a:blip r:embed="rId2"/>
                <a:stretch>
                  <a:fillRect l="-1797" t="-2052" b="-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0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3566-A61F-4312-87A4-1688BF2D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Regularizácia</a:t>
            </a:r>
            <a:r>
              <a:rPr lang="en-US" dirty="0"/>
              <a:t>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Použiť </a:t>
                </a:r>
                <a:r>
                  <a:rPr lang="en-US" dirty="0" err="1"/>
                  <a:t>môžeme</a:t>
                </a:r>
                <a:r>
                  <a:rPr lang="en-US" dirty="0"/>
                  <a:t> </a:t>
                </a:r>
                <a:r>
                  <a:rPr lang="en-US" dirty="0" err="1"/>
                  <a:t>aj</a:t>
                </a:r>
                <a:r>
                  <a:rPr lang="en-US" dirty="0"/>
                  <a:t> L2 </a:t>
                </a:r>
                <a:r>
                  <a:rPr lang="en-US" dirty="0" err="1"/>
                  <a:t>regularizáciu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Táto</a:t>
                </a:r>
                <a:r>
                  <a:rPr lang="en-US" dirty="0"/>
                  <a:t> </a:t>
                </a:r>
                <a:r>
                  <a:rPr lang="en-US" dirty="0" err="1"/>
                  <a:t>regularizácia</a:t>
                </a:r>
                <a:r>
                  <a:rPr lang="en-US" dirty="0"/>
                  <a:t> </a:t>
                </a:r>
                <a:r>
                  <a:rPr lang="en-US" dirty="0" err="1"/>
                  <a:t>penalizuje</a:t>
                </a:r>
                <a:r>
                  <a:rPr lang="en-US" dirty="0"/>
                  <a:t> </a:t>
                </a:r>
                <a:r>
                  <a:rPr lang="en-US" dirty="0" err="1"/>
                  <a:t>komplexitu</a:t>
                </a:r>
                <a:r>
                  <a:rPr lang="en-US" dirty="0"/>
                  <a:t> </a:t>
                </a:r>
                <a:r>
                  <a:rPr lang="en-US" dirty="0" err="1"/>
                  <a:t>modelu</a:t>
                </a:r>
                <a:r>
                  <a:rPr lang="en-US" dirty="0"/>
                  <a:t>. Je </a:t>
                </a:r>
                <a:r>
                  <a:rPr lang="en-US" dirty="0" err="1"/>
                  <a:t>tak</a:t>
                </a:r>
                <a:r>
                  <a:rPr lang="en-US" dirty="0"/>
                  <a:t> </a:t>
                </a:r>
                <a:r>
                  <a:rPr lang="en-US" dirty="0" err="1"/>
                  <a:t>možné</a:t>
                </a:r>
                <a:r>
                  <a:rPr lang="en-US" dirty="0"/>
                  <a:t> </a:t>
                </a:r>
                <a:r>
                  <a:rPr lang="en-US" dirty="0" err="1"/>
                  <a:t>rovnako</a:t>
                </a:r>
                <a:r>
                  <a:rPr lang="en-US" dirty="0"/>
                  <a:t> </a:t>
                </a:r>
                <a:r>
                  <a:rPr lang="en-US" dirty="0" err="1"/>
                  <a:t>predísť</a:t>
                </a:r>
                <a:r>
                  <a:rPr lang="en-US" dirty="0"/>
                  <a:t> </a:t>
                </a:r>
                <a:r>
                  <a:rPr lang="en-US" dirty="0" err="1"/>
                  <a:t>preučeniu</a:t>
                </a:r>
                <a:r>
                  <a:rPr lang="en-US" dirty="0"/>
                  <a:t> </a:t>
                </a:r>
                <a:r>
                  <a:rPr lang="en-US" dirty="0" err="1"/>
                  <a:t>modelu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trénovacích</a:t>
                </a:r>
                <a:r>
                  <a:rPr lang="en-US" dirty="0"/>
                  <a:t> </a:t>
                </a:r>
                <a:r>
                  <a:rPr lang="en-US" dirty="0" err="1"/>
                  <a:t>dátach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D6E88-B193-4D47-9574-D5F42D2A5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  <a:blipFill>
                <a:blip r:embed="rId2"/>
                <a:stretch>
                  <a:fillRect l="-1623" t="-3380" b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17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399328"/>
          </a:xfrm>
        </p:spPr>
        <p:txBody>
          <a:bodyPr>
            <a:normAutofit lnSpcReduction="10000"/>
          </a:bodyPr>
          <a:lstStyle/>
          <a:p>
            <a:r>
              <a:rPr lang="sk-SK" dirty="0"/>
              <a:t>Rozpoznávanie obrazcov skúma metódy, ako rozhodnúť o priradení neznámeho objektu do triedy objektov – ten proces sa volá klasifikácia a zariadenie, ktoré ho robí sa volá klasifikátor</a:t>
            </a:r>
          </a:p>
          <a:p>
            <a:r>
              <a:rPr lang="sk-SK" dirty="0"/>
              <a:t>Príznakové metódy – rozhodnutie sa robí na základe obrazca (príznakového vektora) popisujúceho objekt (najčastejšie v obraze)</a:t>
            </a:r>
          </a:p>
          <a:p>
            <a:r>
              <a:rPr lang="sk-SK" dirty="0"/>
              <a:t>Iné metódy – priamo z obrazu objektu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49703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Perceptrónová </a:t>
            </a:r>
            <a:r>
              <a:rPr lang="sk-SK" dirty="0" err="1"/>
              <a:t>kriteriálna</a:t>
            </a:r>
            <a:r>
              <a:rPr lang="sk-SK" dirty="0"/>
              <a:t> funkcia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2805"/>
          </a:xfrm>
        </p:spPr>
        <p:txBody>
          <a:bodyPr/>
          <a:lstStyle/>
          <a:p>
            <a:r>
              <a:rPr lang="sk-SK" dirty="0"/>
              <a:t>Využíva iba nesprávne klasifikované vzorky</a:t>
            </a:r>
          </a:p>
          <a:p>
            <a:r>
              <a:rPr lang="sk-SK" dirty="0"/>
              <a:t>Účelová funkcia je po častiach lineárna </a:t>
            </a:r>
            <a:r>
              <a:rPr lang="sk-SK" dirty="0" err="1"/>
              <a:t>perceptrónová</a:t>
            </a:r>
            <a:r>
              <a:rPr lang="sk-SK" dirty="0"/>
              <a:t> funkcia</a:t>
            </a:r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,</a:t>
            </a:r>
            <a:r>
              <a:rPr lang="sk-SK" dirty="0"/>
              <a:t>kde Z  je množina nesprávne klasifikovaných vzoriek. Potom</a:t>
            </a:r>
            <a:r>
              <a:rPr lang="en-US" dirty="0"/>
              <a:t>:</a:t>
            </a:r>
            <a:r>
              <a:rPr lang="sk-SK" dirty="0"/>
              <a:t>			   a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4458" y="3268836"/>
            <a:ext cx="246690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864" y="4538273"/>
            <a:ext cx="2296049" cy="99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78710" y="4590654"/>
            <a:ext cx="3083086" cy="10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891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Perceptrónová funkcia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V prípade, že ak je množina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sk-SK" dirty="0"/>
                  <a:t> prázdna, tak definujeme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sk-SK" dirty="0"/>
              </a:p>
              <a:p>
                <a:r>
                  <a:rPr lang="sk-SK" dirty="0"/>
                  <a:t>Vieme, že pre nesprávne klasifikované vzorky platí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𝒛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sk-SK" dirty="0"/>
                  <a:t>, a preto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sk-SK" dirty="0"/>
                  <a:t> nadobúda nezáporné hodnoty</a:t>
                </a:r>
              </a:p>
              <a:p>
                <a:r>
                  <a:rPr lang="sk-SK" dirty="0"/>
                  <a:t>Nulovú hodnotu nadobúda pre váhové vektory, ktoré sú riešením nášho problému, keď nemáme nesprávne klasifikované vzorky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24229"/>
              </a:xfrm>
              <a:blipFill>
                <a:blip r:embed="rId3"/>
                <a:stretch>
                  <a:fillRect l="-1623" t="-2113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569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Perceptrónová funkcia III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Tento prístup sa volá dávkový, pretože vyhodnocuje všetky zle klasifikované vzorky naraz</a:t>
            </a:r>
          </a:p>
          <a:p>
            <a:r>
              <a:rPr lang="sk-SK" dirty="0"/>
              <a:t>Postup pri vyhodnocovaní vzoriek po jednej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052" y="3524114"/>
            <a:ext cx="9140949" cy="333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007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Ukážka postupu algoritmu</a:t>
            </a:r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80" y="1825625"/>
            <a:ext cx="6308839" cy="3840163"/>
          </a:xfrm>
        </p:spPr>
      </p:pic>
    </p:spTree>
    <p:extLst>
      <p:ext uri="{BB962C8B-B14F-4D97-AF65-F5344CB8AC3E}">
        <p14:creationId xmlns:p14="http://schemas.microsoft.com/office/powerpoint/2010/main" val="408109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Ukážka postupu algoritmu II</a:t>
            </a:r>
          </a:p>
        </p:txBody>
      </p:sp>
      <p:pic>
        <p:nvPicPr>
          <p:cNvPr id="7" name="Zástupný symbol obsah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78" y="1825625"/>
            <a:ext cx="7304843" cy="3840163"/>
          </a:xfrm>
        </p:spPr>
      </p:pic>
    </p:spTree>
    <p:extLst>
      <p:ext uri="{BB962C8B-B14F-4D97-AF65-F5344CB8AC3E}">
        <p14:creationId xmlns:p14="http://schemas.microsoft.com/office/powerpoint/2010/main" val="104221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Ukážka postupu algoritmu III</a:t>
            </a:r>
          </a:p>
        </p:txBody>
      </p:sp>
      <p:pic>
        <p:nvPicPr>
          <p:cNvPr id="7" name="Zástupný symbol obsah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03" y="1825625"/>
            <a:ext cx="6114593" cy="3840163"/>
          </a:xfrm>
        </p:spPr>
      </p:pic>
    </p:spTree>
    <p:extLst>
      <p:ext uri="{BB962C8B-B14F-4D97-AF65-F5344CB8AC3E}">
        <p14:creationId xmlns:p14="http://schemas.microsoft.com/office/powerpoint/2010/main" val="3440374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Kvadratická účelová funkcia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6582508" cy="3840798"/>
              </a:xfrm>
            </p:spPr>
            <p:txBody>
              <a:bodyPr>
                <a:normAutofit fontScale="92500"/>
              </a:bodyPr>
              <a:lstStyle/>
              <a:p>
                <a:endParaRPr lang="sk-SK" dirty="0"/>
              </a:p>
              <a:p>
                <a:endParaRPr lang="sk-SK" dirty="0"/>
              </a:p>
              <a:p>
                <a:r>
                  <a:rPr lang="sk-SK" dirty="0"/>
                  <a:t>Má spojitý gradient, je príliš hladká</a:t>
                </a:r>
              </a:p>
              <a:p>
                <a:r>
                  <a:rPr lang="sk-SK" dirty="0"/>
                  <a:t>Môže konvergovať na hranici oblasti riešení</a:t>
                </a:r>
              </a:p>
              <a:p>
                <a:r>
                  <a:rPr lang="sk-SK" dirty="0"/>
                  <a:t>Dlhšie vektory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sk-SK" dirty="0"/>
                  <a:t> vplývajú na hodnotu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sk-SK" dirty="0"/>
                  <a:t>viac ako kratšie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6582508" cy="3840798"/>
              </a:xfrm>
              <a:blipFill>
                <a:blip r:embed="rId3"/>
                <a:stretch>
                  <a:fillRect l="-2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4661" y="1647478"/>
            <a:ext cx="254958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49442" y="2187538"/>
            <a:ext cx="4499993" cy="347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4663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Normalizačný člen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Pridáme člen určujúci okraj v oblasti riešení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838" y="2636913"/>
            <a:ext cx="328398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0646" y="3870871"/>
            <a:ext cx="3072363" cy="131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5546" y="2349224"/>
            <a:ext cx="4272455" cy="348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516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Úprava algoritmu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 doplnení normalizačného člena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9716" y="2502442"/>
            <a:ext cx="5112568" cy="405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2575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R-tried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1. Pre každú klasifikačnú triedu môžeme vytvoriť rozhodovaciu funkciu, ktorá oddelí vzorky tejto triedy od vzoriek ostatných tried. </a:t>
            </a:r>
          </a:p>
          <a:p>
            <a:r>
              <a:rPr lang="sk-SK" dirty="0"/>
              <a:t>Takto budeme mať 					     R rozhodovacích 					     funkcií</a:t>
            </a:r>
          </a:p>
          <a:p>
            <a:r>
              <a:rPr lang="sk-SK" dirty="0"/>
              <a:t>Niektoré oblasti 					       môžu byť neurčené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7928" y="3261712"/>
            <a:ext cx="5220072" cy="359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161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4229"/>
          </a:xfrm>
        </p:spPr>
        <p:txBody>
          <a:bodyPr/>
          <a:lstStyle/>
          <a:p>
            <a:r>
              <a:rPr lang="sk-SK" dirty="0"/>
              <a:t>Príznakové metódy </a:t>
            </a:r>
          </a:p>
          <a:p>
            <a:pPr lvl="1"/>
            <a:r>
              <a:rPr lang="sk-SK" dirty="0"/>
              <a:t>Diskriminačná analýza</a:t>
            </a:r>
          </a:p>
          <a:p>
            <a:pPr lvl="1"/>
            <a:r>
              <a:rPr lang="sk-SK" dirty="0"/>
              <a:t>Štatistické metódy</a:t>
            </a:r>
          </a:p>
          <a:p>
            <a:pPr lvl="1"/>
            <a:r>
              <a:rPr lang="sk-SK" dirty="0"/>
              <a:t>Vzdialenosti medzi príznakmi</a:t>
            </a:r>
          </a:p>
          <a:p>
            <a:pPr lvl="1"/>
            <a:r>
              <a:rPr lang="sk-SK" dirty="0"/>
              <a:t>Pravidlá (aj nemetrické príznaky)</a:t>
            </a:r>
          </a:p>
          <a:p>
            <a:pPr lvl="1"/>
            <a:r>
              <a:rPr lang="sk-SK" dirty="0"/>
              <a:t>Biologicky inšpirované metódy</a:t>
            </a:r>
          </a:p>
          <a:p>
            <a:r>
              <a:rPr lang="sk-SK" dirty="0"/>
              <a:t>Iné metódy – konvolučné neurónové siete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41341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do R-tried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1" y="1825625"/>
            <a:ext cx="6573714" cy="470705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2. Pre každú dvojicu rôznych</a:t>
            </a:r>
            <a:r>
              <a:rPr lang="en-US" dirty="0"/>
              <a:t> </a:t>
            </a:r>
            <a:r>
              <a:rPr lang="sk-SK" dirty="0"/>
              <a:t>klasifikačných tried vytvoríme</a:t>
            </a:r>
            <a:r>
              <a:rPr lang="en-US" dirty="0"/>
              <a:t> </a:t>
            </a:r>
            <a:r>
              <a:rPr lang="sk-SK" dirty="0"/>
              <a:t>rozhodovaciu funkciu oddeľujúcu vzorky týchto dvoch tried bez ohľadu na vzorky ostatných tried. </a:t>
            </a:r>
          </a:p>
          <a:p>
            <a:r>
              <a:rPr lang="sk-SK" dirty="0"/>
              <a:t>Dostaneme R(R −1)/2 rozhodovacích funkcií</a:t>
            </a:r>
          </a:p>
          <a:p>
            <a:r>
              <a:rPr lang="sk-SK" dirty="0"/>
              <a:t>Aj tu môžu byť neurčené oblasti</a:t>
            </a:r>
          </a:p>
          <a:p>
            <a:endParaRPr lang="sk-SK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1915" y="1825625"/>
            <a:ext cx="4602858" cy="31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3412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Lineárny stroj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25706"/>
              </a:xfrm>
            </p:spPr>
            <p:txBody>
              <a:bodyPr/>
              <a:lstStyle/>
              <a:p>
                <a:r>
                  <a:rPr lang="sk-SK" dirty="0"/>
                  <a:t>Preto vytvoríme R rozhodovacích funkcií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sk-S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sk-S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k-SK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sk-SK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sk-SK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sk-SK" dirty="0"/>
              </a:p>
              <a:p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k-SK" dirty="0"/>
                  <a:t> zaradíme do tej klasifikačnej triedy, ktorej hodnota rozhodovacej funkcie po dosadení je najväčšia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)&gt;</m:t>
                      </m:r>
                      <m:sSub>
                        <m:sSubPr>
                          <m:ctrlPr>
                            <a:rPr lang="sk-S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k-SK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sk-SK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sk-SK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k-SK" dirty="0"/>
              </a:p>
              <a:p>
                <a:r>
                  <a:rPr lang="sk-SK" dirty="0"/>
                  <a:t>To rozdelí priestor do R konvexných oblastí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25706"/>
              </a:xfrm>
              <a:blipFill>
                <a:blip r:embed="rId3"/>
                <a:stretch>
                  <a:fillRect l="-1623" t="-2066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50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Lineárny stroj II</a:t>
            </a:r>
          </a:p>
        </p:txBody>
      </p:sp>
      <p:pic>
        <p:nvPicPr>
          <p:cNvPr id="6" name="Zástupný symbol obsahu 5" descr="https://www.byclb.com/TR/Tutorials/neural_networks/ch9_1_dosyalar/image026.gif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2" y="2521744"/>
            <a:ext cx="5324475" cy="2447925"/>
          </a:xfrm>
        </p:spPr>
      </p:pic>
    </p:spTree>
    <p:extLst>
      <p:ext uri="{BB962C8B-B14F-4D97-AF65-F5344CB8AC3E}">
        <p14:creationId xmlns:p14="http://schemas.microsoft.com/office/powerpoint/2010/main" val="145439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Lineárny stroj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3242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Pre dve susedné oblasti zodpovedajúce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sk-SK" dirty="0"/>
                  <a:t> je hranica medzi nimi súčasťou nadroviny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sk-SK" dirty="0"/>
                  <a:t> definovanej rovnosťou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 alebo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sk-SK" dirty="0"/>
              </a:p>
              <a:p>
                <a:r>
                  <a:rPr lang="sk-SK" dirty="0"/>
                  <a:t>Z toho vyplýva, že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sk-SK" dirty="0"/>
                  <a:t> je normála ku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sk-SK" dirty="0"/>
                  <a:t> a signovaná vzdialenosť od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k-SK" dirty="0"/>
                  <a:t> ku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sk-SK" dirty="0"/>
                  <a:t> určená vzťahom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sk-SK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sk-SK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k-S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sk-S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324230"/>
              </a:xfrm>
              <a:blipFill>
                <a:blip r:embed="rId3"/>
                <a:stretch>
                  <a:fillRect l="-1623" t="-2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659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Lineárny stroj IV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Takže pre lineárny stroj to nie sú váhové vektory, ktoré sú dôležité, ale ich rozdiely</a:t>
            </a:r>
          </a:p>
          <a:p>
            <a:r>
              <a:rPr lang="sk-SK" dirty="0"/>
              <a:t>Celkove je R(R −1)/2 dvojíc oblastí, ktoré zodpovedajú triedam, ale nie všetky musia byť susedné</a:t>
            </a:r>
          </a:p>
          <a:p>
            <a:r>
              <a:rPr lang="sk-SK" dirty="0"/>
              <a:t>Potom celkový počet segmentov </a:t>
            </a:r>
            <a:r>
              <a:rPr lang="sk-SK" dirty="0" err="1"/>
              <a:t>nadrovín</a:t>
            </a:r>
            <a:r>
              <a:rPr lang="sk-SK" dirty="0"/>
              <a:t>, ktoré vystupujú v rozhodovacích plochách, môže byť nižší</a:t>
            </a:r>
          </a:p>
        </p:txBody>
      </p:sp>
    </p:spTree>
    <p:extLst>
      <p:ext uri="{BB962C8B-B14F-4D97-AF65-F5344CB8AC3E}">
        <p14:creationId xmlns:p14="http://schemas.microsoft.com/office/powerpoint/2010/main" val="267483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vector</a:t>
            </a:r>
            <a:r>
              <a:rPr lang="sk-SK" dirty="0"/>
              <a:t> </a:t>
            </a:r>
            <a:r>
              <a:rPr lang="sk-SK" dirty="0" err="1"/>
              <a:t>machines</a:t>
            </a:r>
            <a:r>
              <a:rPr lang="sk-SK" dirty="0"/>
              <a:t> (SVM)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2500189"/>
              </a:xfrm>
            </p:spPr>
            <p:txBody>
              <a:bodyPr>
                <a:normAutofit fontScale="92500"/>
              </a:bodyPr>
              <a:lstStyle/>
              <a:p>
                <a:r>
                  <a:rPr lang="sk-SK" dirty="0"/>
                  <a:t>Máme nadrovinu, ktorá síce dobre klasifikuje trénovacie dáta, ale pri testovacích dátach dosahuje veľkú chybu</a:t>
                </a:r>
              </a:p>
              <a:p>
                <a:r>
                  <a:rPr lang="sk-SK" dirty="0"/>
                  <a:t>Čiastočné riešenie: použitie účelovej funkcie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sk-SK" dirty="0"/>
                  <a:t>, ale optimálna hodnota parametra nie je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2500189"/>
              </a:xfrm>
              <a:blipFill>
                <a:blip r:embed="rId3"/>
                <a:stretch>
                  <a:fillRect l="-1391" t="-3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6237" y="4244456"/>
            <a:ext cx="5889390" cy="25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4186" y="4221088"/>
            <a:ext cx="3021577" cy="264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0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Mechanizmus podporných vektorov (SVM) sa snaží nájsť nadrovinu, čo najviac vzdialenú od trénovacích vzoriek dvoch tried </a:t>
            </a:r>
          </a:p>
          <a:p>
            <a:r>
              <a:rPr lang="sk-SK" dirty="0"/>
              <a:t>Podpornými vektormi sú potom tie vzorky každej triedy, ktoré sú najbližšie k oddeľujúcej </a:t>
            </a:r>
            <a:r>
              <a:rPr lang="sk-SK" dirty="0" err="1"/>
              <a:t>nadrovine</a:t>
            </a:r>
            <a:r>
              <a:rPr lang="sk-SK" dirty="0"/>
              <a:t>. </a:t>
            </a:r>
          </a:p>
          <a:p>
            <a:r>
              <a:rPr lang="sk-SK" dirty="0"/>
              <a:t>Vzdialenosť medzi podpornými vektormi rôznych tried sa nazýva rozpätie (</a:t>
            </a:r>
            <a:r>
              <a:rPr lang="sk-SK" dirty="0" err="1"/>
              <a:t>margin</a:t>
            </a:r>
            <a:r>
              <a:rPr lang="sk-SK" dirty="0"/>
              <a:t>)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36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k-SK" dirty="0"/>
                  <a:t>Pre takúto nadrovinu platí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𝑥</m:t>
                    </m:r>
                    <m:r>
                      <a:rPr lang="sk-SK">
                        <a:latin typeface="Cambria Math" panose="02040503050406030204" pitchFamily="18" charset="0"/>
                      </a:rPr>
                      <m:t>+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𝑏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=±1 </m:t>
                    </m:r>
                  </m:oMath>
                </a14:m>
                <a:r>
                  <a:rPr lang="sk-SK" dirty="0"/>
                  <a:t>a rozpätie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5952" y="2647649"/>
            <a:ext cx="6439003" cy="389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8986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IV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619136"/>
          </a:xfrm>
        </p:spPr>
        <p:txBody>
          <a:bodyPr>
            <a:normAutofit/>
          </a:bodyPr>
          <a:lstStyle/>
          <a:p>
            <a:r>
              <a:rPr lang="sk-SK" dirty="0"/>
              <a:t>Hľadáme maximum</a:t>
            </a:r>
          </a:p>
          <a:p>
            <a:endParaRPr lang="sk-SK" dirty="0"/>
          </a:p>
          <a:p>
            <a:r>
              <a:rPr lang="sk-SK" dirty="0"/>
              <a:t>A súčasne minimum</a:t>
            </a:r>
          </a:p>
          <a:p>
            <a:endParaRPr lang="sk-SK" dirty="0"/>
          </a:p>
          <a:p>
            <a:endParaRPr lang="en-US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Ako na to použiť </a:t>
            </a:r>
            <a:r>
              <a:rPr lang="sk-SK" dirty="0" err="1"/>
              <a:t>Lagrangeovu</a:t>
            </a:r>
            <a:r>
              <a:rPr lang="sk-SK" dirty="0"/>
              <a:t> funkciu?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663040"/>
            <a:ext cx="3115020" cy="1199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6436" y="2699598"/>
            <a:ext cx="4476014" cy="300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5857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Pomôže trik, aby podmienka bola iba jedna</a:t>
            </a:r>
            <a:endParaRPr lang="en-US" dirty="0"/>
          </a:p>
          <a:p>
            <a:endParaRPr lang="en-US" dirty="0"/>
          </a:p>
          <a:p>
            <a:r>
              <a:rPr lang="sk-SK" dirty="0"/>
              <a:t>Spojíme podmienky kde</a:t>
            </a:r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3503" y="2315115"/>
            <a:ext cx="2541459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9693" y="2854392"/>
            <a:ext cx="3258893" cy="98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66903" y="3746025"/>
            <a:ext cx="6685579" cy="302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07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III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13628"/>
          </a:xfrm>
        </p:spPr>
        <p:txBody>
          <a:bodyPr>
            <a:normAutofit/>
          </a:bodyPr>
          <a:lstStyle/>
          <a:p>
            <a:r>
              <a:rPr lang="sk-SK" dirty="0"/>
              <a:t>Klasifikátor nastavujeme (trénujeme) pomocou trénovacej množiny – nastavujú sa vnútorné parametre klasifikátora</a:t>
            </a:r>
          </a:p>
          <a:p>
            <a:r>
              <a:rPr lang="sk-SK" dirty="0"/>
              <a:t>Tento proces sa nazýva učenie a jeho cieľom je čo najmenšia chyba na trénovacej množine</a:t>
            </a:r>
          </a:p>
          <a:p>
            <a:r>
              <a:rPr lang="sk-SK" dirty="0"/>
              <a:t>Klasifikátor môže mať aj </a:t>
            </a:r>
            <a:r>
              <a:rPr lang="sk-SK" dirty="0" err="1"/>
              <a:t>hyperparametre</a:t>
            </a:r>
            <a:r>
              <a:rPr lang="sk-SK" dirty="0"/>
              <a:t>, ktoré nastavuje pred učením používateľ a tie sa testujú na validačnej množine</a:t>
            </a:r>
          </a:p>
        </p:txBody>
      </p:sp>
    </p:spTree>
    <p:extLst>
      <p:ext uri="{BB962C8B-B14F-4D97-AF65-F5344CB8AC3E}">
        <p14:creationId xmlns:p14="http://schemas.microsoft.com/office/powerpoint/2010/main" val="3813467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Kuhn-Tuckerove</a:t>
            </a:r>
            <a:r>
              <a:rPr lang="sk-SK" dirty="0"/>
              <a:t> podmienky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89479"/>
            <a:ext cx="3915617" cy="4024721"/>
          </a:xfr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3300" y="4168741"/>
            <a:ext cx="3375327" cy="257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5404120"/>
              </p:ext>
            </p:extLst>
          </p:nvPr>
        </p:nvGraphicFramePr>
        <p:xfrm>
          <a:off x="6932878" y="1401763"/>
          <a:ext cx="1678086" cy="173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6" imgW="863225" imgH="888614" progId="Equation.3">
                  <p:embed/>
                </p:oleObj>
              </mc:Choice>
              <mc:Fallback>
                <p:oleObj name="Equation" r:id="rId6" imgW="863225" imgH="888614" progId="Equation.3">
                  <p:embed/>
                  <p:pic>
                    <p:nvPicPr>
                      <p:cNvPr id="13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878" y="1401763"/>
                        <a:ext cx="1678086" cy="173147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85551870"/>
              </p:ext>
            </p:extLst>
          </p:nvPr>
        </p:nvGraphicFramePr>
        <p:xfrm>
          <a:off x="6836885" y="3133235"/>
          <a:ext cx="3548158" cy="107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8" imgW="1586811" imgH="482391" progId="Equation.3">
                  <p:embed/>
                </p:oleObj>
              </mc:Choice>
              <mc:Fallback>
                <p:oleObj name="Equation" r:id="rId8" imgW="1586811" imgH="482391" progId="Equation.3">
                  <p:embed/>
                  <p:pic>
                    <p:nvPicPr>
                      <p:cNvPr id="14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885" y="3133235"/>
                        <a:ext cx="3548158" cy="107898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Rovná spojovacia šípka 15"/>
          <p:cNvCxnSpPr>
            <a:cxnSpLocks/>
          </p:cNvCxnSpPr>
          <p:nvPr/>
        </p:nvCxnSpPr>
        <p:spPr>
          <a:xfrm flipV="1">
            <a:off x="4646369" y="1828800"/>
            <a:ext cx="2167669" cy="44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ovacia šípka 17"/>
          <p:cNvCxnSpPr>
            <a:cxnSpLocks/>
          </p:cNvCxnSpPr>
          <p:nvPr/>
        </p:nvCxnSpPr>
        <p:spPr>
          <a:xfrm flipV="1">
            <a:off x="4646369" y="2707905"/>
            <a:ext cx="2167669" cy="64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6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Kuhn-Tuckerove</a:t>
            </a:r>
            <a:r>
              <a:rPr lang="sk-SK" dirty="0"/>
              <a:t> podmienky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sk-SK" dirty="0"/>
              </a:p>
              <a:p>
                <a:endParaRPr lang="sk-SK" dirty="0"/>
              </a:p>
              <a:p>
                <a:endParaRPr lang="sk-SK" dirty="0"/>
              </a:p>
              <a:p>
                <a:r>
                  <a:rPr lang="sk-SK" dirty="0"/>
                  <a:t>Aby sme našli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k-SK" dirty="0"/>
                  <a:t>, spočítame duálny problém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7"/>
          <p:cNvGraphicFramePr>
            <a:graphicFrameLocks noGrp="1" noChangeAspect="1"/>
          </p:cNvGraphicFramePr>
          <p:nvPr/>
        </p:nvGraphicFramePr>
        <p:xfrm>
          <a:off x="3337356" y="4147091"/>
          <a:ext cx="5112568" cy="271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5" imgW="2590800" imgH="1371600" progId="Equation.3">
                  <p:embed/>
                </p:oleObj>
              </mc:Choice>
              <mc:Fallback>
                <p:oleObj name="Equation" r:id="rId5" imgW="2590800" imgH="1371600" progId="Equation.3">
                  <p:embed/>
                  <p:pic>
                    <p:nvPicPr>
                      <p:cNvPr id="6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356" y="4147091"/>
                        <a:ext cx="5112568" cy="27109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Grp="1" noChangeAspect="1"/>
          </p:cNvGraphicFramePr>
          <p:nvPr/>
        </p:nvGraphicFramePr>
        <p:xfrm>
          <a:off x="2087564" y="2449923"/>
          <a:ext cx="6024661" cy="907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7" imgW="2870200" imgH="431800" progId="Equation.3">
                  <p:embed/>
                </p:oleObj>
              </mc:Choice>
              <mc:Fallback>
                <p:oleObj name="Equation" r:id="rId7" imgW="2870200" imgH="431800" progId="Equation.3">
                  <p:embed/>
                  <p:pic>
                    <p:nvPicPr>
                      <p:cNvPr id="7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4" y="2449923"/>
                        <a:ext cx="6024661" cy="9076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Grp="1" noChangeAspect="1"/>
          </p:cNvGraphicFramePr>
          <p:nvPr/>
        </p:nvGraphicFramePr>
        <p:xfrm>
          <a:off x="8571174" y="1204244"/>
          <a:ext cx="1773298" cy="1829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9" imgW="863225" imgH="888614" progId="Equation.3">
                  <p:embed/>
                </p:oleObj>
              </mc:Choice>
              <mc:Fallback>
                <p:oleObj name="Equation" r:id="rId9" imgW="863225" imgH="888614" progId="Equation.3">
                  <p:embed/>
                  <p:pic>
                    <p:nvPicPr>
                      <p:cNvPr id="8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1174" y="1204244"/>
                        <a:ext cx="1773298" cy="18297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Rovná spojovacia šípka 9"/>
          <p:cNvCxnSpPr/>
          <p:nvPr/>
        </p:nvCxnSpPr>
        <p:spPr>
          <a:xfrm flipH="1">
            <a:off x="4295800" y="1660394"/>
            <a:ext cx="4104456" cy="90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ovná spojovacia šípka 12"/>
          <p:cNvCxnSpPr/>
          <p:nvPr/>
        </p:nvCxnSpPr>
        <p:spPr>
          <a:xfrm flipH="1">
            <a:off x="6096000" y="1660394"/>
            <a:ext cx="2304256" cy="97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nica 10"/>
          <p:cNvCxnSpPr/>
          <p:nvPr/>
        </p:nvCxnSpPr>
        <p:spPr>
          <a:xfrm flipH="1">
            <a:off x="3143672" y="4147092"/>
            <a:ext cx="9236" cy="93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nica 13"/>
          <p:cNvCxnSpPr/>
          <p:nvPr/>
        </p:nvCxnSpPr>
        <p:spPr>
          <a:xfrm>
            <a:off x="3143672" y="4147091"/>
            <a:ext cx="5427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nica 15"/>
          <p:cNvCxnSpPr/>
          <p:nvPr/>
        </p:nvCxnSpPr>
        <p:spPr>
          <a:xfrm>
            <a:off x="8571174" y="4147092"/>
            <a:ext cx="0" cy="93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ovná spojnica 23"/>
          <p:cNvCxnSpPr/>
          <p:nvPr/>
        </p:nvCxnSpPr>
        <p:spPr>
          <a:xfrm flipH="1">
            <a:off x="3143672" y="5085184"/>
            <a:ext cx="5427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83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Duálny problém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38278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1. Duálnu úlohu vyriešime metódami kvadratického programovania</a:t>
                </a:r>
                <a:r>
                  <a:rPr lang="en-US" dirty="0"/>
                  <a:t>.</a:t>
                </a:r>
                <a:endParaRPr lang="sk-SK" dirty="0"/>
              </a:p>
              <a:p>
                <a:r>
                  <a:rPr lang="sk-SK" dirty="0"/>
                  <a:t>2. Určíme množinu podporných vektorov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sk-SK" dirty="0"/>
                  <a:t>, pre ktoré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k-SK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 dirty="0">
                        <a:latin typeface="Cambria Math" panose="02040503050406030204" pitchFamily="18" charset="0"/>
                      </a:rPr>
                      <m:t>&gt; 0.</m:t>
                    </m:r>
                  </m:oMath>
                </a14:m>
                <a:endParaRPr lang="sk-SK" dirty="0"/>
              </a:p>
              <a:p>
                <a:r>
                  <a:rPr lang="sk-SK" dirty="0"/>
                  <a:t>3. Určíme hodnotu </a:t>
                </a:r>
              </a:p>
              <a:p>
                <a:endParaRPr lang="sk-SK" dirty="0"/>
              </a:p>
              <a:p>
                <a:r>
                  <a:rPr lang="sk-SK" dirty="0"/>
                  <a:t>4. Zistíme hodnotu klasifikačnej funkcie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3827828"/>
              </a:xfrm>
              <a:blipFill>
                <a:blip r:embed="rId3"/>
                <a:stretch>
                  <a:fillRect l="-1623" t="-3822" r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54975" y="3424480"/>
            <a:ext cx="504294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2939" y="5448606"/>
            <a:ext cx="4086122" cy="140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2641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Toto je výsledok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5716" y="1475510"/>
            <a:ext cx="5416588" cy="47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00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Neseparovateľné dáta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Dáta separovateľné, ale s malou nenulovou chybou</a:t>
            </a:r>
          </a:p>
          <a:p>
            <a:r>
              <a:rPr lang="sk-SK" dirty="0"/>
              <a:t>Dáta neseparovateľné ani pri nenulovej tolerancii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316" y="3188733"/>
            <a:ext cx="4644009" cy="258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0325" y="4226943"/>
            <a:ext cx="4858223" cy="263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159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s voľným rozpätím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6"/>
                <a:ext cx="10794023" cy="4680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k-SK" dirty="0"/>
                  <a:t>Pre prvý prípad zavedieme druhotné premenné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k-SK" dirty="0"/>
                  <a:t> a podmienku nulovej chyby oslabíme</a:t>
                </a:r>
              </a:p>
              <a:p>
                <a:endParaRPr lang="en-US" dirty="0"/>
              </a:p>
              <a:p>
                <a:endParaRPr lang="sk-SK" dirty="0"/>
              </a:p>
              <a:p>
                <a:endParaRPr lang="en-US" dirty="0"/>
              </a:p>
              <a:p>
                <a:endParaRPr lang="sk-SK" dirty="0"/>
              </a:p>
              <a:p>
                <a:r>
                  <a:rPr lang="sk-SK" dirty="0"/>
                  <a:t>C určuje penalizáciu za chybnú</a:t>
                </a:r>
                <a:r>
                  <a:rPr lang="en-US" dirty="0"/>
                  <a:t> </a:t>
                </a:r>
                <a:r>
                  <a:rPr lang="sk-SK" dirty="0"/>
                  <a:t>klasifikáciu a</a:t>
                </a:r>
                <a:r>
                  <a:rPr lang="en-US" dirty="0"/>
                  <a:t> </a:t>
                </a:r>
                <a:r>
                  <a:rPr lang="sk-SK" dirty="0"/>
                  <a:t>ovplyvňuje</a:t>
                </a:r>
                <a:r>
                  <a:rPr lang="en-US" dirty="0"/>
                  <a:t> </a:t>
                </a:r>
                <a:r>
                  <a:rPr lang="sk-SK" dirty="0"/>
                  <a:t>veľkosť rozpätia</a:t>
                </a:r>
              </a:p>
              <a:p>
                <a:r>
                  <a:rPr lang="en-US" dirty="0" err="1"/>
                  <a:t>Opäť</a:t>
                </a:r>
                <a:r>
                  <a:rPr lang="en-US" dirty="0"/>
                  <a:t> </a:t>
                </a:r>
                <a:r>
                  <a:rPr lang="en-US" dirty="0" err="1"/>
                  <a:t>riešime</a:t>
                </a:r>
                <a:r>
                  <a:rPr lang="en-US" dirty="0"/>
                  <a:t> </a:t>
                </a:r>
                <a:r>
                  <a:rPr lang="en-US" dirty="0" err="1"/>
                  <a:t>duálny</a:t>
                </a:r>
                <a:r>
                  <a:rPr lang="en-US" dirty="0"/>
                  <a:t> </a:t>
                </a:r>
                <a:r>
                  <a:rPr lang="en-US" dirty="0" err="1"/>
                  <a:t>problém</a:t>
                </a:r>
                <a:endParaRPr lang="sk-SK" dirty="0"/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6"/>
                <a:ext cx="10794023" cy="4680682"/>
              </a:xfrm>
              <a:blipFill>
                <a:blip r:embed="rId3"/>
                <a:stretch>
                  <a:fillRect l="-1525" t="-3125" r="-1637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9829" y="2470209"/>
            <a:ext cx="2572621" cy="245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7197" y="2839915"/>
            <a:ext cx="4373388" cy="171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991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s voľným rozpätím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390536"/>
          </a:xfrm>
        </p:spPr>
        <p:txBody>
          <a:bodyPr/>
          <a:lstStyle/>
          <a:p>
            <a:r>
              <a:rPr lang="sk-SK" dirty="0"/>
              <a:t>Duálna úloha sa nemení, mení sa podmienka</a:t>
            </a:r>
          </a:p>
          <a:p>
            <a:r>
              <a:rPr lang="sk-SK" dirty="0" err="1"/>
              <a:t>Lagrange</a:t>
            </a:r>
            <a:r>
              <a:rPr lang="sk-SK" dirty="0"/>
              <a:t>:</a:t>
            </a:r>
          </a:p>
          <a:p>
            <a:endParaRPr lang="en-US" dirty="0"/>
          </a:p>
          <a:p>
            <a:endParaRPr lang="sk-SK" dirty="0"/>
          </a:p>
          <a:p>
            <a:r>
              <a:rPr lang="sk-SK" dirty="0"/>
              <a:t>Duál:</a:t>
            </a:r>
          </a:p>
          <a:p>
            <a:endParaRPr lang="sk-SK" dirty="0"/>
          </a:p>
          <a:p>
            <a:endParaRPr lang="sk-SK" dirty="0"/>
          </a:p>
        </p:txBody>
      </p:sp>
      <p:graphicFrame>
        <p:nvGraphicFramePr>
          <p:cNvPr id="8" name="Object 2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75649587"/>
              </p:ext>
            </p:extLst>
          </p:nvPr>
        </p:nvGraphicFramePr>
        <p:xfrm>
          <a:off x="3252510" y="2369261"/>
          <a:ext cx="4974350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2133600" imgH="431800" progId="Equation.3">
                  <p:embed/>
                </p:oleObj>
              </mc:Choice>
              <mc:Fallback>
                <p:oleObj name="Equation" r:id="rId4" imgW="2133600" imgH="431800" progId="Equation.3">
                  <p:embed/>
                  <p:pic>
                    <p:nvPicPr>
                      <p:cNvPr id="8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510" y="2369261"/>
                        <a:ext cx="4974350" cy="1008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88859342"/>
              </p:ext>
            </p:extLst>
          </p:nvPr>
        </p:nvGraphicFramePr>
        <p:xfrm>
          <a:off x="4543991" y="3295691"/>
          <a:ext cx="2833457" cy="556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6" imgW="1231366" imgH="241195" progId="Equation.3">
                  <p:embed/>
                </p:oleObj>
              </mc:Choice>
              <mc:Fallback>
                <p:oleObj name="Equation" r:id="rId6" imgW="1231366" imgH="241195" progId="Equation.3">
                  <p:embed/>
                  <p:pic>
                    <p:nvPicPr>
                      <p:cNvPr id="9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991" y="3295691"/>
                        <a:ext cx="2833457" cy="55657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94363637"/>
              </p:ext>
            </p:extLst>
          </p:nvPr>
        </p:nvGraphicFramePr>
        <p:xfrm>
          <a:off x="2243516" y="3987201"/>
          <a:ext cx="5353738" cy="283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8" imgW="2590800" imgH="1371600" progId="Equation.3">
                  <p:embed/>
                </p:oleObj>
              </mc:Choice>
              <mc:Fallback>
                <p:oleObj name="Equation" r:id="rId8" imgW="2590800" imgH="1371600" progId="Equation.3">
                  <p:embed/>
                  <p:pic>
                    <p:nvPicPr>
                      <p:cNvPr id="10" name="Object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516" y="3987201"/>
                        <a:ext cx="5353738" cy="283878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5749583"/>
              </p:ext>
            </p:extLst>
          </p:nvPr>
        </p:nvGraphicFramePr>
        <p:xfrm>
          <a:off x="4661091" y="5235575"/>
          <a:ext cx="3565769" cy="98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10" imgW="1574800" imgH="431800" progId="Equation.3">
                  <p:embed/>
                </p:oleObj>
              </mc:Choice>
              <mc:Fallback>
                <p:oleObj name="Equation" r:id="rId10" imgW="1574800" imgH="431800" progId="Equation.3">
                  <p:embed/>
                  <p:pic>
                    <p:nvPicPr>
                      <p:cNvPr id="11" name="Object 2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1091" y="5235575"/>
                        <a:ext cx="3565769" cy="980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199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SVM s voľným rozpätím III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Vhodnú hodnotu C nájdeme vzájomnou validáciou</a:t>
            </a:r>
          </a:p>
          <a:p>
            <a:endParaRPr lang="sk-SK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2952" y="2676663"/>
            <a:ext cx="3861564" cy="34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3468" y="2676663"/>
            <a:ext cx="3923928" cy="34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9999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Nelineárny SVM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 lineárne neseparovateľné nájdeme zobrazenie do iného priestoru, kde to ide lineárne</a:t>
            </a:r>
          </a:p>
          <a:p>
            <a:endParaRPr lang="sk-S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4585" y="2979812"/>
            <a:ext cx="2786183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8197" y="2979812"/>
            <a:ext cx="4072880" cy="377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63722" y="5528095"/>
            <a:ext cx="3227907" cy="122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624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Nelineárny SVM II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B71AE8F-8E15-49A3-8D9D-E63D602E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2585225" y="1901625"/>
            <a:ext cx="7021550" cy="4846512"/>
            <a:chOff x="701" y="1069"/>
            <a:chExt cx="4196" cy="2876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1" y="1428"/>
              <a:ext cx="4196" cy="2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312" y="1069"/>
              <a:ext cx="2970" cy="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</p:grpSp>
      <p:graphicFrame>
        <p:nvGraphicFramePr>
          <p:cNvPr id="12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2312660"/>
              </p:ext>
            </p:extLst>
          </p:nvPr>
        </p:nvGraphicFramePr>
        <p:xfrm>
          <a:off x="3241382" y="1660056"/>
          <a:ext cx="5709236" cy="834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5" imgW="3048000" imgH="444500" progId="Equation.3">
                  <p:embed/>
                </p:oleObj>
              </mc:Choice>
              <mc:Fallback>
                <p:oleObj name="Equation" r:id="rId5" imgW="3048000" imgH="444500" progId="Equation.3">
                  <p:embed/>
                  <p:pic>
                    <p:nvPicPr>
                      <p:cNvPr id="12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382" y="1660056"/>
                        <a:ext cx="5709236" cy="8342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92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Klasifikácia IV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5705"/>
          </a:xfrm>
        </p:spPr>
        <p:txBody>
          <a:bodyPr>
            <a:normAutofit lnSpcReduction="10000"/>
          </a:bodyPr>
          <a:lstStyle/>
          <a:p>
            <a:r>
              <a:rPr lang="sk-SK" dirty="0"/>
              <a:t>Validačná množina je časť trénovacej množiny, obyčajne v pomere </a:t>
            </a:r>
            <a:r>
              <a:rPr lang="sk-SK" dirty="0" err="1"/>
              <a:t>trénovacia:validačná</a:t>
            </a:r>
            <a:r>
              <a:rPr lang="en-US" dirty="0"/>
              <a:t> -</a:t>
            </a:r>
            <a:r>
              <a:rPr lang="sk-SK" dirty="0"/>
              <a:t> 80:20</a:t>
            </a:r>
          </a:p>
          <a:p>
            <a:r>
              <a:rPr lang="sk-SK" dirty="0"/>
              <a:t>Kvalita klasifikátora sa testuje na testovacej množine, v ktorej sú obrazce, ktoré klasifikátor nemal k dispozícii</a:t>
            </a:r>
          </a:p>
          <a:p>
            <a:r>
              <a:rPr lang="sk-SK" dirty="0"/>
              <a:t>Chyba dosiahnutá na testovacej množine, sa nazýva generalizačná chyba a cieľom je, aby bola čo najmenšia</a:t>
            </a:r>
          </a:p>
        </p:txBody>
      </p:sp>
    </p:spTree>
    <p:extLst>
      <p:ext uri="{BB962C8B-B14F-4D97-AF65-F5344CB8AC3E}">
        <p14:creationId xmlns:p14="http://schemas.microsoft.com/office/powerpoint/2010/main" val="1655815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Nelineárny SVM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k-SK" dirty="0"/>
                  <a:t>1. Duálnu úlohu vyriešime metódami kvadratického programovania</a:t>
                </a:r>
                <a:r>
                  <a:rPr lang="en-US" dirty="0"/>
                  <a:t>.</a:t>
                </a:r>
                <a:endParaRPr lang="sk-SK" dirty="0"/>
              </a:p>
              <a:p>
                <a:r>
                  <a:rPr lang="sk-SK" dirty="0"/>
                  <a:t>2. Určíme množinu podporných vektorov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sk-SK" dirty="0"/>
                  <a:t>, pre ktoré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k-SK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 dirty="0">
                        <a:latin typeface="Cambria Math" panose="02040503050406030204" pitchFamily="18" charset="0"/>
                      </a:rPr>
                      <m:t>&gt; 0.</m:t>
                    </m:r>
                  </m:oMath>
                </a14:m>
                <a:endParaRPr lang="sk-SK" dirty="0"/>
              </a:p>
              <a:p>
                <a:r>
                  <a:rPr lang="sk-SK" dirty="0"/>
                  <a:t>3. Určíme hodnotu </a:t>
                </a:r>
              </a:p>
              <a:p>
                <a:endParaRPr lang="sk-SK" dirty="0"/>
              </a:p>
              <a:p>
                <a:r>
                  <a:rPr lang="sk-SK" dirty="0"/>
                  <a:t>4. Zistíme hodnotu</a:t>
                </a:r>
                <a:r>
                  <a:rPr lang="en-US" dirty="0"/>
                  <a:t> </a:t>
                </a:r>
                <a:r>
                  <a:rPr lang="sk-SK" dirty="0"/>
                  <a:t>klasifikačnej funkcie</a:t>
                </a:r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3803" r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8476" y="3586483"/>
            <a:ext cx="5480585" cy="1216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9219" y="5309887"/>
            <a:ext cx="4922212" cy="117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Rovná spojnica 10"/>
          <p:cNvCxnSpPr/>
          <p:nvPr/>
        </p:nvCxnSpPr>
        <p:spPr>
          <a:xfrm>
            <a:off x="8694966" y="3800445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ovná spojnica 26"/>
          <p:cNvCxnSpPr/>
          <p:nvPr/>
        </p:nvCxnSpPr>
        <p:spPr>
          <a:xfrm>
            <a:off x="8694966" y="3800445"/>
            <a:ext cx="0" cy="76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ovná spojnica 28"/>
          <p:cNvCxnSpPr/>
          <p:nvPr/>
        </p:nvCxnSpPr>
        <p:spPr>
          <a:xfrm>
            <a:off x="10207134" y="3800445"/>
            <a:ext cx="0" cy="76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ovná spojnica 30"/>
          <p:cNvCxnSpPr/>
          <p:nvPr/>
        </p:nvCxnSpPr>
        <p:spPr>
          <a:xfrm>
            <a:off x="8694966" y="4570221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ovná spojnica 32"/>
          <p:cNvCxnSpPr/>
          <p:nvPr/>
        </p:nvCxnSpPr>
        <p:spPr>
          <a:xfrm>
            <a:off x="5827041" y="5492525"/>
            <a:ext cx="0" cy="76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ovná spojnica 37"/>
          <p:cNvCxnSpPr/>
          <p:nvPr/>
        </p:nvCxnSpPr>
        <p:spPr>
          <a:xfrm>
            <a:off x="5827041" y="5492525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ovná spojnica 39"/>
          <p:cNvCxnSpPr/>
          <p:nvPr/>
        </p:nvCxnSpPr>
        <p:spPr>
          <a:xfrm>
            <a:off x="7555233" y="5492525"/>
            <a:ext cx="0" cy="747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ovná spojnica 41"/>
          <p:cNvCxnSpPr/>
          <p:nvPr/>
        </p:nvCxnSpPr>
        <p:spPr>
          <a:xfrm>
            <a:off x="5827041" y="6259635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28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Kernelový</a:t>
            </a:r>
            <a:r>
              <a:rPr lang="sk-SK" dirty="0"/>
              <a:t> trik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k-SK" dirty="0"/>
                  <a:t>Takže namiesto transformácie každého </a:t>
                </a:r>
                <a:r>
                  <a:rPr lang="sk-SK" dirty="0" err="1"/>
                  <a:t>prízn</a:t>
                </a:r>
                <a:r>
                  <a:rPr lang="en-US" dirty="0"/>
                  <a:t>a</a:t>
                </a:r>
                <a:r>
                  <a:rPr lang="sk-SK" dirty="0" err="1"/>
                  <a:t>kového</a:t>
                </a:r>
                <a:r>
                  <a:rPr lang="sk-SK" dirty="0"/>
                  <a:t> vektora do viacrozmerného priestoru počítame hodnotu funkcie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r>
                      <a:rPr lang="sk-SK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sk-SK" dirty="0"/>
                  <a:t> pôvodných vektorov</a:t>
                </a:r>
              </a:p>
              <a:p>
                <a:r>
                  <a:rPr lang="sk-SK" dirty="0"/>
                  <a:t>Funkcia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𝒚</m:t>
                    </m:r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 sa nazýva </a:t>
                </a:r>
                <a:r>
                  <a:rPr lang="sk-SK" dirty="0" err="1"/>
                  <a:t>kernelová</a:t>
                </a:r>
                <a:r>
                  <a:rPr lang="sk-SK" dirty="0"/>
                  <a:t> funkcia alebo jadro </a:t>
                </a:r>
              </a:p>
              <a:p>
                <a:r>
                  <a:rPr lang="sk-SK" dirty="0"/>
                  <a:t>Potom môžeme vzťahy pri výpočte duálnej úlohy zapísať ako: </a:t>
                </a:r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380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297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Kernelový</a:t>
            </a:r>
            <a:r>
              <a:rPr lang="sk-SK" dirty="0"/>
              <a:t> trik 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</p:txBody>
      </p:sp>
      <p:pic>
        <p:nvPicPr>
          <p:cNvPr id="6" name="Picture 1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925" y="1844825"/>
            <a:ext cx="7523175" cy="129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60593" y="3280347"/>
            <a:ext cx="5828384" cy="139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9925" y="5013176"/>
            <a:ext cx="402020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895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Kernelový</a:t>
            </a:r>
            <a:r>
              <a:rPr lang="sk-SK" dirty="0"/>
              <a:t> trik III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en-US" dirty="0"/>
          </a:p>
          <a:p>
            <a:pPr marL="0" indent="0">
              <a:buNone/>
            </a:pPr>
            <a:r>
              <a:rPr lang="sk-SK" dirty="0" err="1"/>
              <a:t>kernelová</a:t>
            </a:r>
            <a:r>
              <a:rPr lang="sk-SK" dirty="0"/>
              <a:t> funkcia</a:t>
            </a:r>
            <a:r>
              <a:rPr lang="en-US" dirty="0"/>
              <a:t>:</a:t>
            </a:r>
            <a:endParaRPr lang="sk-SK" dirty="0"/>
          </a:p>
          <a:p>
            <a:endParaRPr lang="sk-SK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913" y="1434295"/>
            <a:ext cx="2895947" cy="268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8141" y="2021316"/>
            <a:ext cx="321490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3999" y="4636208"/>
            <a:ext cx="5292080" cy="131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41502" y="4966836"/>
            <a:ext cx="4034972" cy="181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4452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Kernelový</a:t>
            </a:r>
            <a:r>
              <a:rPr lang="sk-SK" dirty="0"/>
              <a:t> trik - príklad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</p:txBody>
      </p:sp>
      <p:graphicFrame>
        <p:nvGraphicFramePr>
          <p:cNvPr id="6" name="Object 2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32176055"/>
              </p:ext>
            </p:extLst>
          </p:nvPr>
        </p:nvGraphicFramePr>
        <p:xfrm>
          <a:off x="2937943" y="1451131"/>
          <a:ext cx="6316115" cy="2663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2603160" imgH="1091880" progId="Equation.3">
                  <p:embed/>
                </p:oleObj>
              </mc:Choice>
              <mc:Fallback>
                <p:oleObj name="Equation" r:id="rId4" imgW="2603160" imgH="1091880" progId="Equation.3">
                  <p:embed/>
                  <p:pic>
                    <p:nvPicPr>
                      <p:cNvPr id="6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943" y="1451131"/>
                        <a:ext cx="6316115" cy="26637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3"/>
          <p:cNvGraphicFramePr>
            <a:graphicFrameLocks noGrp="1" noChangeAspect="1"/>
          </p:cNvGraphicFramePr>
          <p:nvPr/>
        </p:nvGraphicFramePr>
        <p:xfrm>
          <a:off x="2135560" y="4679582"/>
          <a:ext cx="2160240" cy="151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7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4679582"/>
                        <a:ext cx="2160240" cy="15164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5"/>
          <p:cNvGraphicFramePr>
            <a:graphicFrameLocks noGrp="1" noChangeAspect="1"/>
          </p:cNvGraphicFramePr>
          <p:nvPr/>
        </p:nvGraphicFramePr>
        <p:xfrm>
          <a:off x="5143986" y="4445571"/>
          <a:ext cx="1815120" cy="1984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8" imgW="863225" imgH="939392" progId="Equation.3">
                  <p:embed/>
                </p:oleObj>
              </mc:Choice>
              <mc:Fallback>
                <p:oleObj name="Equation" r:id="rId8" imgW="863225" imgH="939392" progId="Equation.3">
                  <p:embed/>
                  <p:pic>
                    <p:nvPicPr>
                      <p:cNvPr id="8" name="Object 2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986" y="4445571"/>
                        <a:ext cx="1815120" cy="19845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4"/>
          <p:cNvGraphicFramePr>
            <a:graphicFrameLocks noGrp="1" noChangeAspect="1"/>
          </p:cNvGraphicFramePr>
          <p:nvPr/>
        </p:nvGraphicFramePr>
        <p:xfrm>
          <a:off x="7807292" y="4644515"/>
          <a:ext cx="2593448" cy="149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10" imgW="1282700" imgH="736600" progId="Equation.3">
                  <p:embed/>
                </p:oleObj>
              </mc:Choice>
              <mc:Fallback>
                <p:oleObj name="Equation" r:id="rId10" imgW="1282700" imgH="736600" progId="Equation.3">
                  <p:embed/>
                  <p:pic>
                    <p:nvPicPr>
                      <p:cNvPr id="9" name="Object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7292" y="4644515"/>
                        <a:ext cx="2593448" cy="14957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Rovná spojovacia šípka 10"/>
          <p:cNvCxnSpPr/>
          <p:nvPr/>
        </p:nvCxnSpPr>
        <p:spPr>
          <a:xfrm flipH="1">
            <a:off x="3332142" y="4068516"/>
            <a:ext cx="2304257" cy="64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/>
          <p:cNvCxnSpPr>
            <a:cxnSpLocks/>
          </p:cNvCxnSpPr>
          <p:nvPr/>
        </p:nvCxnSpPr>
        <p:spPr>
          <a:xfrm>
            <a:off x="5636399" y="4068516"/>
            <a:ext cx="459601" cy="44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ovacia šípka 17"/>
          <p:cNvCxnSpPr/>
          <p:nvPr/>
        </p:nvCxnSpPr>
        <p:spPr>
          <a:xfrm>
            <a:off x="5636399" y="4068515"/>
            <a:ext cx="3384375" cy="67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79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Ako nájdeme jadro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k-SK" dirty="0"/>
                  <a:t>Ako pre ľubovoľnú funkciu K zistíme, či zodpovedá skalárnemu súčinu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k-S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sk-SK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𝜙</m:t>
                    </m:r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 v nejakom priestore?</a:t>
                </a:r>
              </a:p>
              <a:p>
                <a:r>
                  <a:rPr lang="sk-SK" dirty="0"/>
                  <a:t>Konštruujeme špeciálne funkcie – </a:t>
                </a:r>
                <a:r>
                  <a:rPr lang="sk-SK" dirty="0" err="1"/>
                  <a:t>Mercerove</a:t>
                </a:r>
                <a:r>
                  <a:rPr lang="sk-SK" dirty="0"/>
                  <a:t> jadrá:  Ak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sk-SK" dirty="0"/>
                  <a:t> je symetrická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(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 pozitívne </a:t>
                </a:r>
                <a:r>
                  <a:rPr lang="sk-SK" dirty="0" err="1"/>
                  <a:t>semidefinitná</a:t>
                </a:r>
                <a:r>
                  <a:rPr lang="sk-SK" dirty="0"/>
                  <a:t> </a:t>
                </a:r>
                <a:r>
                  <a:rPr lang="sk-SK" dirty="0" err="1"/>
                  <a:t>Gramova</a:t>
                </a:r>
                <a:r>
                  <a:rPr lang="sk-SK" dirty="0"/>
                  <a:t> matica  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∀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sk-SK">
                        <a:latin typeface="Cambria Math" panose="02040503050406030204" pitchFamily="18" charset="0"/>
                      </a:rPr>
                      <m:t>, 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𝒂</m:t>
                    </m:r>
                    <m:r>
                      <a:rPr lang="sk-SK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sk-SK" dirty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k-SK" dirty="0"/>
                  <a:t>, potom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sk-SK" dirty="0"/>
                  <a:t> je platné jadro</a:t>
                </a:r>
              </a:p>
              <a:p>
                <a:endParaRPr lang="sk-SK" dirty="0"/>
              </a:p>
              <a:p>
                <a:endParaRPr lang="sk-SK" dirty="0"/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3803" r="-1739" b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37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Príklady jadier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Polynomiálne</a:t>
            </a:r>
            <a:r>
              <a:rPr lang="sk-SK" dirty="0"/>
              <a:t> jadrá</a:t>
            </a:r>
          </a:p>
          <a:p>
            <a:endParaRPr lang="sk-SK" dirty="0"/>
          </a:p>
          <a:p>
            <a:endParaRPr lang="sk-SK" dirty="0"/>
          </a:p>
          <a:p>
            <a:r>
              <a:rPr lang="sk-SK" dirty="0" err="1"/>
              <a:t>Gaussovské</a:t>
            </a:r>
            <a:r>
              <a:rPr lang="sk-SK" dirty="0"/>
              <a:t> jadrá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361" y="2492895"/>
            <a:ext cx="3603755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5452" y="4365105"/>
            <a:ext cx="3131571" cy="103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3684" y="1197364"/>
            <a:ext cx="3607571" cy="282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3684" y="4096552"/>
            <a:ext cx="3655195" cy="276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1405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Príklad 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Majme triedy </a:t>
            </a:r>
          </a:p>
          <a:p>
            <a:endParaRPr lang="sk-SK" dirty="0"/>
          </a:p>
          <a:p>
            <a:endParaRPr lang="sk-SK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2004" y="2449560"/>
            <a:ext cx="395970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7554881" y="905567"/>
            <a:ext cx="2992561" cy="3122731"/>
            <a:chOff x="285" y="1989"/>
            <a:chExt cx="2238" cy="2157"/>
          </a:xfrm>
        </p:grpSpPr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9" y="2719"/>
              <a:ext cx="1561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5" y="1989"/>
              <a:ext cx="2238" cy="2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653" y="2097"/>
              <a:ext cx="1776" cy="16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1832" y="2527"/>
              <a:ext cx="120" cy="1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  <p:sp>
          <p:nvSpPr>
            <p:cNvPr id="12" name="Oval 27"/>
            <p:cNvSpPr>
              <a:spLocks noChangeArrowheads="1"/>
            </p:cNvSpPr>
            <p:nvPr/>
          </p:nvSpPr>
          <p:spPr bwMode="auto">
            <a:xfrm>
              <a:off x="1844" y="3235"/>
              <a:ext cx="114" cy="12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  <p:sp>
          <p:nvSpPr>
            <p:cNvPr id="13" name="Oval 28"/>
            <p:cNvSpPr>
              <a:spLocks noChangeArrowheads="1"/>
            </p:cNvSpPr>
            <p:nvPr/>
          </p:nvSpPr>
          <p:spPr bwMode="auto">
            <a:xfrm>
              <a:off x="1105" y="2544"/>
              <a:ext cx="114" cy="12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1103" y="3223"/>
              <a:ext cx="120" cy="1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sk-SK"/>
            </a:p>
          </p:txBody>
        </p:sp>
        <p:sp>
          <p:nvSpPr>
            <p:cNvPr id="15" name="Line 30"/>
            <p:cNvSpPr>
              <a:spLocks noChangeShapeType="1"/>
            </p:cNvSpPr>
            <p:nvPr/>
          </p:nvSpPr>
          <p:spPr bwMode="auto">
            <a:xfrm>
              <a:off x="604" y="2923"/>
              <a:ext cx="18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16" name="Line 31"/>
            <p:cNvSpPr>
              <a:spLocks noChangeShapeType="1"/>
            </p:cNvSpPr>
            <p:nvPr/>
          </p:nvSpPr>
          <p:spPr bwMode="auto">
            <a:xfrm flipV="1">
              <a:off x="1533" y="2081"/>
              <a:ext cx="0" cy="17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sk-SK"/>
            </a:p>
          </p:txBody>
        </p:sp>
      </p:grp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98743" y="3445051"/>
            <a:ext cx="3065922" cy="66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98743" y="4044372"/>
            <a:ext cx="6650276" cy="99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Object 1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62068588"/>
              </p:ext>
            </p:extLst>
          </p:nvPr>
        </p:nvGraphicFramePr>
        <p:xfrm>
          <a:off x="2017716" y="5162650"/>
          <a:ext cx="7962939" cy="1007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9" imgW="3517900" imgH="444500" progId="Equation.3">
                  <p:embed/>
                </p:oleObj>
              </mc:Choice>
              <mc:Fallback>
                <p:oleObj name="Equation" r:id="rId9" imgW="3517900" imgH="444500" progId="Equation.3">
                  <p:embed/>
                  <p:pic>
                    <p:nvPicPr>
                      <p:cNvPr id="19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6" y="5162650"/>
                        <a:ext cx="7962939" cy="10075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223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Príklad - pokračovanie 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endParaRPr lang="sk-SK" dirty="0"/>
          </a:p>
        </p:txBody>
      </p:sp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9536" y="1378094"/>
            <a:ext cx="2839561" cy="1834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5521" y="3291461"/>
            <a:ext cx="3083369" cy="432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96851" y="1454454"/>
            <a:ext cx="4630988" cy="75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16080" y="2212354"/>
            <a:ext cx="2632720" cy="91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" name="Object 12"/>
          <p:cNvGraphicFramePr>
            <a:graphicFrameLocks noGrp="1" noChangeAspect="1"/>
          </p:cNvGraphicFramePr>
          <p:nvPr/>
        </p:nvGraphicFramePr>
        <p:xfrm>
          <a:off x="5596852" y="3112633"/>
          <a:ext cx="4628789" cy="841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8" imgW="2387600" imgH="431800" progId="Equation.3">
                  <p:embed/>
                </p:oleObj>
              </mc:Choice>
              <mc:Fallback>
                <p:oleObj name="Equation" r:id="rId8" imgW="2387600" imgH="431800" progId="Equation.3">
                  <p:embed/>
                  <p:pic>
                    <p:nvPicPr>
                      <p:cNvPr id="24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6852" y="3112633"/>
                        <a:ext cx="4628789" cy="8419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3897891"/>
            <a:ext cx="3059832" cy="294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20181" y="3954554"/>
            <a:ext cx="3935845" cy="289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5409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Motivačné dáta pre </a:t>
            </a:r>
            <a:r>
              <a:rPr lang="sk-SK" dirty="0" err="1"/>
              <a:t>kernel</a:t>
            </a:r>
            <a:r>
              <a:rPr lang="sk-SK" dirty="0"/>
              <a:t> SVM </a:t>
            </a:r>
          </a:p>
        </p:txBody>
      </p:sp>
      <p:pic>
        <p:nvPicPr>
          <p:cNvPr id="6" name="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118" y="1983887"/>
            <a:ext cx="5018826" cy="3840163"/>
          </a:xfr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70570" y="2091650"/>
            <a:ext cx="3491880" cy="346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513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Riadené a neriadené metódy 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422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Riadené metódy (učenie s učiteľom) – majú informáciu o tom, do ktorej triedy patrí každý príznakový vektor z trénovacej množiny</a:t>
            </a:r>
          </a:p>
          <a:p>
            <a:r>
              <a:rPr lang="sk-SK" dirty="0"/>
              <a:t>Jedna premenná, ktorá sa nazýva cieľová (klasifikačná trieda), riadi proces učenia tak, aby ostatné premenné (</a:t>
            </a:r>
            <a:r>
              <a:rPr lang="sk-SK" dirty="0" err="1"/>
              <a:t>prediktory</a:t>
            </a:r>
            <a:r>
              <a:rPr lang="sk-SK" dirty="0"/>
              <a:t>) čo najlepšie predpovedali (na trénovacej množine známu) hodnotu cieľovej premennej</a:t>
            </a:r>
          </a:p>
        </p:txBody>
      </p:sp>
    </p:spTree>
    <p:extLst>
      <p:ext uri="{BB962C8B-B14F-4D97-AF65-F5344CB8AC3E}">
        <p14:creationId xmlns:p14="http://schemas.microsoft.com/office/powerpoint/2010/main" val="27095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Riadené a neriadené metódy II 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4229"/>
          </a:xfrm>
        </p:spPr>
        <p:txBody>
          <a:bodyPr/>
          <a:lstStyle/>
          <a:p>
            <a:r>
              <a:rPr lang="sk-SK" dirty="0"/>
              <a:t>Neriadené metódy (učenie bez učiteľa) – informáciu o zaradení do tried nemajú</a:t>
            </a:r>
          </a:p>
          <a:p>
            <a:r>
              <a:rPr lang="sk-SK" dirty="0"/>
              <a:t>Snažia sa: </a:t>
            </a:r>
          </a:p>
          <a:p>
            <a:pPr lvl="1"/>
            <a:r>
              <a:rPr lang="sk-SK" dirty="0"/>
              <a:t>zhlukovať dáta do skupín podobných vzoriek</a:t>
            </a:r>
          </a:p>
          <a:p>
            <a:pPr lvl="1"/>
            <a:r>
              <a:rPr lang="sk-SK" dirty="0"/>
              <a:t>určiť odhad hustoty pravdepodobnosti dát</a:t>
            </a:r>
          </a:p>
          <a:p>
            <a:pPr lvl="1"/>
            <a:r>
              <a:rPr lang="sk-SK" dirty="0"/>
              <a:t>naučiť sa vytvárať vzorky z rozdelenia</a:t>
            </a:r>
          </a:p>
          <a:p>
            <a:pPr lvl="1"/>
            <a:r>
              <a:rPr lang="sk-SK" dirty="0"/>
              <a:t>nájsť krivku, ku ktorej sú dáta blízko 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0423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Riadené metódy klasifikácie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obsah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8943"/>
              </a:xfrm>
            </p:spPr>
            <p:txBody>
              <a:bodyPr>
                <a:normAutofit/>
              </a:bodyPr>
              <a:lstStyle/>
              <a:p>
                <a:r>
                  <a:rPr lang="sk-SK" dirty="0"/>
                  <a:t>V trénovacej množine máme N pozorovaní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sk-SK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sk-SK" dirty="0"/>
                  <a:t> a vektor označenia tried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𝒚</m:t>
                    </m:r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k-SK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GB">
                        <a:latin typeface="Cambria Math" panose="02040503050406030204" pitchFamily="18" charset="0"/>
                      </a:rPr>
                      <m:t>,</m:t>
                    </m:r>
                    <m: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k-SK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sk-SK" dirty="0"/>
              </a:p>
              <a:p>
                <a:r>
                  <a:rPr lang="sk-SK" dirty="0"/>
                  <a:t>Klasifikačný problém: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U</a:t>
                </a:r>
                <a:r>
                  <a:rPr lang="sk-SK" dirty="0" err="1"/>
                  <a:t>rčiť</a:t>
                </a:r>
                <a:r>
                  <a:rPr lang="sk-SK" dirty="0"/>
                  <a:t>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sk-SK" dirty="0"/>
                  <a:t> tak, aby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sk-SK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k-SK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sk-SK" dirty="0"/>
              </a:p>
              <a:p>
                <a:r>
                  <a:rPr lang="sk-SK" dirty="0"/>
                  <a:t>Niekedy sa </a:t>
                </a:r>
                <a14:m>
                  <m:oMath xmlns:m="http://schemas.openxmlformats.org/officeDocument/2006/math">
                    <m:r>
                      <a:rPr lang="sk-SK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k-S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sk-SK" dirty="0"/>
                  <a:t> označuj</a:t>
                </a:r>
                <a:r>
                  <a:rPr lang="en-US" dirty="0"/>
                  <a:t>e </a:t>
                </a:r>
                <a:r>
                  <a:rPr lang="sk-SK" dirty="0"/>
                  <a:t>ako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r>
                  <a:rPr lang="sk-SK" dirty="0"/>
                  <a:t>rozhodovacia funkcia </a:t>
                </a:r>
              </a:p>
            </p:txBody>
          </p:sp>
        </mc:Choice>
        <mc:Fallback xmlns="">
          <p:sp>
            <p:nvSpPr>
              <p:cNvPr id="3" name="Zástupný symbol obsah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8943"/>
              </a:xfrm>
              <a:blipFill>
                <a:blip r:embed="rId3"/>
                <a:stretch>
                  <a:fillRect l="-1623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3268" y="3111485"/>
            <a:ext cx="3843482" cy="345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318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E2B2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7" id="{C50A454C-076F-8540-B1B8-8BBC98CFE46D}" vid="{4904353C-0F83-DD47-8BA2-91735313D9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1604D584877EF4DAD9C1BECD3F9AA4F" ma:contentTypeVersion="8" ma:contentTypeDescription="Umožňuje vytvoriť nový dokument." ma:contentTypeScope="" ma:versionID="8de07e71424bbeb14f46d72cdd810b77">
  <xsd:schema xmlns:xsd="http://www.w3.org/2001/XMLSchema" xmlns:xs="http://www.w3.org/2001/XMLSchema" xmlns:p="http://schemas.microsoft.com/office/2006/metadata/properties" xmlns:ns2="c7673380-d5d7-4759-9c34-95e982f8186e" targetNamespace="http://schemas.microsoft.com/office/2006/metadata/properties" ma:root="true" ma:fieldsID="dff56012e82c2f54e4b1560fb396ac07" ns2:_="">
    <xsd:import namespace="c7673380-d5d7-4759-9c34-95e982f818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73380-d5d7-4759-9c34-95e982f81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ED4967-00E9-4E9D-A555-43BE7A268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7A8618-E12C-471D-A62E-B98ED0450DB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0556D1-AB3B-4300-ADA8-1C03A6B068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673380-d5d7-4759-9c34-95e982f81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p01</Template>
  <TotalTime>786</TotalTime>
  <Words>2383</Words>
  <Application>Microsoft Office PowerPoint</Application>
  <PresentationFormat>Widescreen</PresentationFormat>
  <Paragraphs>346</Paragraphs>
  <Slides>69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Cambria Math</vt:lpstr>
      <vt:lpstr>Corbel</vt:lpstr>
      <vt:lpstr>Times New Roman</vt:lpstr>
      <vt:lpstr>Office Theme</vt:lpstr>
      <vt:lpstr>Equation</vt:lpstr>
      <vt:lpstr>Rozpoznávanie Obrazcov  6. Prednáška – Lineárny klasifikátor</vt:lpstr>
      <vt:lpstr>Rozpoznávanie</vt:lpstr>
      <vt:lpstr>Klasifikácia</vt:lpstr>
      <vt:lpstr>Klasifikácia II</vt:lpstr>
      <vt:lpstr>Klasifikácia III</vt:lpstr>
      <vt:lpstr>Klasifikácia IV</vt:lpstr>
      <vt:lpstr>Riadené a neriadené metódy </vt:lpstr>
      <vt:lpstr>Riadené a neriadené metódy II </vt:lpstr>
      <vt:lpstr>Riadené metódy klasifikácie</vt:lpstr>
      <vt:lpstr>Diskriminačná analýza</vt:lpstr>
      <vt:lpstr>Diskriminačná analýza II</vt:lpstr>
      <vt:lpstr>Diskriminačná analýza III</vt:lpstr>
      <vt:lpstr>Klasifikácia do dvoch tried</vt:lpstr>
      <vt:lpstr>Klasifikácia do dvoch tried II</vt:lpstr>
      <vt:lpstr>Klasifikácia do dvoch tried III</vt:lpstr>
      <vt:lpstr>Klasifikácia do dvoch tried IV</vt:lpstr>
      <vt:lpstr>Klasifikácia do dvoch tried V</vt:lpstr>
      <vt:lpstr>Zovšeobecnený lineárny klasifikátor</vt:lpstr>
      <vt:lpstr>Zovšeobecnený lineárny klasifikátor II</vt:lpstr>
      <vt:lpstr>Zovšeobecnený lineárny klasifikátor III</vt:lpstr>
      <vt:lpstr>Zovšeobecnený lineárny klasifikátor IV</vt:lpstr>
      <vt:lpstr>Gradientná metóda</vt:lpstr>
      <vt:lpstr>Gradientná metóda II</vt:lpstr>
      <vt:lpstr>Gradientná metóda III</vt:lpstr>
      <vt:lpstr>Newtonova metóda</vt:lpstr>
      <vt:lpstr>Účelová funkcia</vt:lpstr>
      <vt:lpstr>Regularizácia - I</vt:lpstr>
      <vt:lpstr>Regularizácia - II</vt:lpstr>
      <vt:lpstr>Regularizácia - III</vt:lpstr>
      <vt:lpstr>Perceptrónová kriteriálna funkcia</vt:lpstr>
      <vt:lpstr>Perceptrónová funkcia II</vt:lpstr>
      <vt:lpstr>Perceptrónová funkcia III</vt:lpstr>
      <vt:lpstr>Ukážka postupu algoritmu</vt:lpstr>
      <vt:lpstr>Ukážka postupu algoritmu II</vt:lpstr>
      <vt:lpstr>Ukážka postupu algoritmu III</vt:lpstr>
      <vt:lpstr>Kvadratická účelová funkcia</vt:lpstr>
      <vt:lpstr>Normalizačný člen</vt:lpstr>
      <vt:lpstr>Úprava algoritmu</vt:lpstr>
      <vt:lpstr>Klasifikácia do R-tried</vt:lpstr>
      <vt:lpstr>Klasifikácia do R-tried II</vt:lpstr>
      <vt:lpstr>Lineárny stroj</vt:lpstr>
      <vt:lpstr>Lineárny stroj II</vt:lpstr>
      <vt:lpstr>Lineárny stroj III</vt:lpstr>
      <vt:lpstr>Lineárny stroj IV</vt:lpstr>
      <vt:lpstr>Support vector machines (SVM)</vt:lpstr>
      <vt:lpstr>SVM II</vt:lpstr>
      <vt:lpstr>SVM III</vt:lpstr>
      <vt:lpstr>SVM IV</vt:lpstr>
      <vt:lpstr>SVM V</vt:lpstr>
      <vt:lpstr>Kuhn-Tuckerove podmienky</vt:lpstr>
      <vt:lpstr>Kuhn-Tuckerove podmienky II</vt:lpstr>
      <vt:lpstr>Duálny problém</vt:lpstr>
      <vt:lpstr>Toto je výsledok</vt:lpstr>
      <vt:lpstr>Neseparovateľné dáta</vt:lpstr>
      <vt:lpstr>SVM s voľným rozpätím</vt:lpstr>
      <vt:lpstr>SVM s voľným rozpätím II</vt:lpstr>
      <vt:lpstr>SVM s voľným rozpätím III</vt:lpstr>
      <vt:lpstr>Nelineárny SVM</vt:lpstr>
      <vt:lpstr>Nelineárny SVM II</vt:lpstr>
      <vt:lpstr>Nelineárny SVM III</vt:lpstr>
      <vt:lpstr>Kernelový trik</vt:lpstr>
      <vt:lpstr>Kernelový trik II</vt:lpstr>
      <vt:lpstr>Kernelový trik III</vt:lpstr>
      <vt:lpstr>Kernelový trik - príklad</vt:lpstr>
      <vt:lpstr>Ako nájdeme jadro</vt:lpstr>
      <vt:lpstr>Príklady jadier</vt:lpstr>
      <vt:lpstr>Príklad </vt:lpstr>
      <vt:lpstr>Príklad - pokračovanie </vt:lpstr>
      <vt:lpstr>Motivačné dáta pre kernel SVM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Rozpoznávanie Obrazcov  1. Prednáška - Úvod</dc:title>
  <dc:creator>Kocur Viktor</dc:creator>
  <cp:lastModifiedBy>Kocur Viktor</cp:lastModifiedBy>
  <cp:revision>10</cp:revision>
  <dcterms:created xsi:type="dcterms:W3CDTF">2022-02-13T17:29:31Z</dcterms:created>
  <dcterms:modified xsi:type="dcterms:W3CDTF">2022-03-22T16:02:37Z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0x01010081604D584877EF4DAD9C1BECD3F9AA4F</vt:lpwstr>
  </property>
</Properties>
</file>